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3.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66" r:id="rId3"/>
    <p:sldId id="265" r:id="rId4"/>
    <p:sldId id="267" r:id="rId5"/>
    <p:sldId id="257" r:id="rId6"/>
    <p:sldId id="258" r:id="rId7"/>
    <p:sldId id="259" r:id="rId8"/>
    <p:sldId id="260" r:id="rId9"/>
    <p:sldId id="261" r:id="rId10"/>
    <p:sldId id="262" r:id="rId11"/>
    <p:sldId id="263" r:id="rId12"/>
    <p:sldId id="268" r:id="rId13"/>
    <p:sldId id="264" r:id="rId14"/>
  </p:sldIdLst>
  <p:sldSz cx="9144000" cy="6858000" type="screen4x3"/>
  <p:notesSz cx="6858000" cy="9144000"/>
  <p:embeddedFontLst>
    <p:embeddedFont>
      <p:font typeface="Hind" panose="020B0604020202020204" charset="0"/>
      <p:regular r:id="rId16"/>
      <p:bold r:id="rId17"/>
    </p:embeddedFont>
    <p:embeddedFont>
      <p:font typeface="Calibri" panose="020F050202020403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 roundtripDataSignature="AMtx7mjbYywfIL9HgIWNligNM5EKI6/z/A==" r:id="rId22"/>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ily project" initials="" lastIdx="5" clrIdx="0"/>
  <p:cmAuthor id="1" name="kentro panormou" initial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1" d="100"/>
          <a:sy n="91" d="100"/>
        </p:scale>
        <p:origin x="786" y="-5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ro panormou" userId="53b996cd3d065aa7" providerId="LiveId" clId="{64F21A38-E396-45DA-819D-D9BFD67EC116}"/>
    <pc:docChg chg="undo custSel addSld delSld modSld sldOrd">
      <pc:chgData name="kentro panormou" userId="53b996cd3d065aa7" providerId="LiveId" clId="{64F21A38-E396-45DA-819D-D9BFD67EC116}" dt="2019-09-10T08:33:55.001" v="2603" actId="207"/>
      <pc:docMkLst>
        <pc:docMk/>
      </pc:docMkLst>
      <pc:sldChg chg="modSp addCm delCm modCm">
        <pc:chgData name="kentro panormou" userId="53b996cd3d065aa7" providerId="LiveId" clId="{64F21A38-E396-45DA-819D-D9BFD67EC116}" dt="2019-09-04T09:54:51.139" v="964"/>
        <pc:sldMkLst>
          <pc:docMk/>
          <pc:sldMk cId="0" sldId="256"/>
        </pc:sldMkLst>
        <pc:spChg chg="mod">
          <ac:chgData name="kentro panormou" userId="53b996cd3d065aa7" providerId="LiveId" clId="{64F21A38-E396-45DA-819D-D9BFD67EC116}" dt="2019-09-04T09:52:37.917" v="962" actId="313"/>
          <ac:spMkLst>
            <pc:docMk/>
            <pc:sldMk cId="0" sldId="256"/>
            <ac:spMk id="88" creationId="{00000000-0000-0000-0000-000000000000}"/>
          </ac:spMkLst>
        </pc:spChg>
      </pc:sldChg>
      <pc:sldChg chg="addCm modNotesTx">
        <pc:chgData name="kentro panormou" userId="53b996cd3d065aa7" providerId="LiveId" clId="{64F21A38-E396-45DA-819D-D9BFD67EC116}" dt="2019-09-10T08:10:02.737" v="2395" actId="20577"/>
        <pc:sldMkLst>
          <pc:docMk/>
          <pc:sldMk cId="0" sldId="257"/>
        </pc:sldMkLst>
      </pc:sldChg>
      <pc:sldChg chg="modSp modNotesTx">
        <pc:chgData name="kentro panormou" userId="53b996cd3d065aa7" providerId="LiveId" clId="{64F21A38-E396-45DA-819D-D9BFD67EC116}" dt="2019-09-10T08:12:17.494" v="2399" actId="20577"/>
        <pc:sldMkLst>
          <pc:docMk/>
          <pc:sldMk cId="0" sldId="258"/>
        </pc:sldMkLst>
        <pc:spChg chg="mod">
          <ac:chgData name="kentro panormou" userId="53b996cd3d065aa7" providerId="LiveId" clId="{64F21A38-E396-45DA-819D-D9BFD67EC116}" dt="2019-09-04T09:45:13.189" v="552" actId="20577"/>
          <ac:spMkLst>
            <pc:docMk/>
            <pc:sldMk cId="0" sldId="258"/>
            <ac:spMk id="101" creationId="{00000000-0000-0000-0000-000000000000}"/>
          </ac:spMkLst>
        </pc:spChg>
        <pc:spChg chg="mod">
          <ac:chgData name="kentro panormou" userId="53b996cd3d065aa7" providerId="LiveId" clId="{64F21A38-E396-45DA-819D-D9BFD67EC116}" dt="2019-09-10T08:12:17.494" v="2399" actId="20577"/>
          <ac:spMkLst>
            <pc:docMk/>
            <pc:sldMk cId="0" sldId="258"/>
            <ac:spMk id="102" creationId="{00000000-0000-0000-0000-000000000000}"/>
          </ac:spMkLst>
        </pc:spChg>
      </pc:sldChg>
      <pc:sldChg chg="modSp modNotesTx">
        <pc:chgData name="kentro panormou" userId="53b996cd3d065aa7" providerId="LiveId" clId="{64F21A38-E396-45DA-819D-D9BFD67EC116}" dt="2019-09-10T08:33:41.065" v="2599" actId="207"/>
        <pc:sldMkLst>
          <pc:docMk/>
          <pc:sldMk cId="0" sldId="259"/>
        </pc:sldMkLst>
        <pc:spChg chg="mod">
          <ac:chgData name="kentro panormou" userId="53b996cd3d065aa7" providerId="LiveId" clId="{64F21A38-E396-45DA-819D-D9BFD67EC116}" dt="2019-09-10T08:33:41.065" v="2599" actId="207"/>
          <ac:spMkLst>
            <pc:docMk/>
            <pc:sldMk cId="0" sldId="259"/>
            <ac:spMk id="108" creationId="{00000000-0000-0000-0000-000000000000}"/>
          </ac:spMkLst>
        </pc:spChg>
        <pc:spChg chg="mod">
          <ac:chgData name="kentro panormou" userId="53b996cd3d065aa7" providerId="LiveId" clId="{64F21A38-E396-45DA-819D-D9BFD67EC116}" dt="2019-09-10T08:12:03.633" v="2396" actId="1076"/>
          <ac:spMkLst>
            <pc:docMk/>
            <pc:sldMk cId="0" sldId="259"/>
            <ac:spMk id="109" creationId="{00000000-0000-0000-0000-000000000000}"/>
          </ac:spMkLst>
        </pc:spChg>
      </pc:sldChg>
      <pc:sldChg chg="modSp addCm">
        <pc:chgData name="kentro panormou" userId="53b996cd3d065aa7" providerId="LiveId" clId="{64F21A38-E396-45DA-819D-D9BFD67EC116}" dt="2019-09-10T08:33:49.210" v="2602" actId="207"/>
        <pc:sldMkLst>
          <pc:docMk/>
          <pc:sldMk cId="0" sldId="260"/>
        </pc:sldMkLst>
        <pc:spChg chg="mod">
          <ac:chgData name="kentro panormou" userId="53b996cd3d065aa7" providerId="LiveId" clId="{64F21A38-E396-45DA-819D-D9BFD67EC116}" dt="2019-09-10T08:33:49.210" v="2602" actId="207"/>
          <ac:spMkLst>
            <pc:docMk/>
            <pc:sldMk cId="0" sldId="260"/>
            <ac:spMk id="115" creationId="{00000000-0000-0000-0000-000000000000}"/>
          </ac:spMkLst>
        </pc:spChg>
      </pc:sldChg>
      <pc:sldChg chg="modSp addCm modCm">
        <pc:chgData name="kentro panormou" userId="53b996cd3d065aa7" providerId="LiveId" clId="{64F21A38-E396-45DA-819D-D9BFD67EC116}" dt="2019-09-10T08:33:55.001" v="2603" actId="207"/>
        <pc:sldMkLst>
          <pc:docMk/>
          <pc:sldMk cId="0" sldId="261"/>
        </pc:sldMkLst>
        <pc:spChg chg="mod">
          <ac:chgData name="kentro panormou" userId="53b996cd3d065aa7" providerId="LiveId" clId="{64F21A38-E396-45DA-819D-D9BFD67EC116}" dt="2019-09-10T08:33:55.001" v="2603" actId="207"/>
          <ac:spMkLst>
            <pc:docMk/>
            <pc:sldMk cId="0" sldId="261"/>
            <ac:spMk id="122" creationId="{00000000-0000-0000-0000-000000000000}"/>
          </ac:spMkLst>
        </pc:spChg>
        <pc:spChg chg="mod">
          <ac:chgData name="kentro panormou" userId="53b996cd3d065aa7" providerId="LiveId" clId="{64F21A38-E396-45DA-819D-D9BFD67EC116}" dt="2019-09-04T09:18:13.876" v="485" actId="1076"/>
          <ac:spMkLst>
            <pc:docMk/>
            <pc:sldMk cId="0" sldId="261"/>
            <ac:spMk id="123" creationId="{00000000-0000-0000-0000-000000000000}"/>
          </ac:spMkLst>
        </pc:spChg>
      </pc:sldChg>
      <pc:sldChg chg="modSp addCm delCm modCm modNotesTx">
        <pc:chgData name="kentro panormou" userId="53b996cd3d065aa7" providerId="LiveId" clId="{64F21A38-E396-45DA-819D-D9BFD67EC116}" dt="2019-09-04T09:01:49.592" v="345" actId="1589"/>
        <pc:sldMkLst>
          <pc:docMk/>
          <pc:sldMk cId="0" sldId="263"/>
        </pc:sldMkLst>
        <pc:spChg chg="mod">
          <ac:chgData name="kentro panormou" userId="53b996cd3d065aa7" providerId="LiveId" clId="{64F21A38-E396-45DA-819D-D9BFD67EC116}" dt="2019-09-04T08:57:08.695" v="336" actId="20577"/>
          <ac:spMkLst>
            <pc:docMk/>
            <pc:sldMk cId="0" sldId="263"/>
            <ac:spMk id="136" creationId="{00000000-0000-0000-0000-000000000000}"/>
          </ac:spMkLst>
        </pc:spChg>
        <pc:spChg chg="mod">
          <ac:chgData name="kentro panormou" userId="53b996cd3d065aa7" providerId="LiveId" clId="{64F21A38-E396-45DA-819D-D9BFD67EC116}" dt="2019-09-04T08:59:47.581" v="342" actId="20577"/>
          <ac:spMkLst>
            <pc:docMk/>
            <pc:sldMk cId="0" sldId="263"/>
            <ac:spMk id="139" creationId="{00000000-0000-0000-0000-000000000000}"/>
          </ac:spMkLst>
        </pc:spChg>
      </pc:sldChg>
      <pc:sldChg chg="add del">
        <pc:chgData name="kentro panormou" userId="53b996cd3d065aa7" providerId="LiveId" clId="{64F21A38-E396-45DA-819D-D9BFD67EC116}" dt="2019-09-04T09:55:56.961" v="966"/>
        <pc:sldMkLst>
          <pc:docMk/>
          <pc:sldMk cId="754059172" sldId="265"/>
        </pc:sldMkLst>
      </pc:sldChg>
      <pc:sldChg chg="del">
        <pc:chgData name="kentro panormou" userId="53b996cd3d065aa7" providerId="LiveId" clId="{64F21A38-E396-45DA-819D-D9BFD67EC116}" dt="2019-09-04T09:56:44.207" v="969"/>
        <pc:sldMkLst>
          <pc:docMk/>
          <pc:sldMk cId="2800129894" sldId="265"/>
        </pc:sldMkLst>
      </pc:sldChg>
      <pc:sldChg chg="add del">
        <pc:chgData name="kentro panormou" userId="53b996cd3d065aa7" providerId="LiveId" clId="{64F21A38-E396-45DA-819D-D9BFD67EC116}" dt="2019-09-04T09:56:24.946" v="968"/>
        <pc:sldMkLst>
          <pc:docMk/>
          <pc:sldMk cId="2863483243" sldId="265"/>
        </pc:sldMkLst>
      </pc:sldChg>
      <pc:sldChg chg="addSp delSp modSp ord modNotesTx">
        <pc:chgData name="kentro panormou" userId="53b996cd3d065aa7" providerId="LiveId" clId="{64F21A38-E396-45DA-819D-D9BFD67EC116}" dt="2019-09-10T08:05:40.944" v="2220"/>
        <pc:sldMkLst>
          <pc:docMk/>
          <pc:sldMk cId="3920186942" sldId="265"/>
        </pc:sldMkLst>
        <pc:spChg chg="add del mod">
          <ac:chgData name="kentro panormou" userId="53b996cd3d065aa7" providerId="LiveId" clId="{64F21A38-E396-45DA-819D-D9BFD67EC116}" dt="2019-09-10T07:09:04.425" v="1579" actId="478"/>
          <ac:spMkLst>
            <pc:docMk/>
            <pc:sldMk cId="3920186942" sldId="265"/>
            <ac:spMk id="2" creationId="{BFA0BEA7-47C2-4BEC-9221-439D4DCF680A}"/>
          </ac:spMkLst>
        </pc:spChg>
        <pc:spChg chg="add del mod">
          <ac:chgData name="kentro panormou" userId="53b996cd3d065aa7" providerId="LiveId" clId="{64F21A38-E396-45DA-819D-D9BFD67EC116}" dt="2019-09-10T06:16:06.682" v="1212"/>
          <ac:spMkLst>
            <pc:docMk/>
            <pc:sldMk cId="3920186942" sldId="265"/>
            <ac:spMk id="3" creationId="{EAB33B6B-8AB4-48A6-9CAE-568983E34900}"/>
          </ac:spMkLst>
        </pc:spChg>
        <pc:spChg chg="add mod">
          <ac:chgData name="kentro panormou" userId="53b996cd3d065aa7" providerId="LiveId" clId="{64F21A38-E396-45DA-819D-D9BFD67EC116}" dt="2019-09-10T08:00:11.672" v="2197" actId="20577"/>
          <ac:spMkLst>
            <pc:docMk/>
            <pc:sldMk cId="3920186942" sldId="265"/>
            <ac:spMk id="4" creationId="{FC40D47D-A336-4507-9CB3-357F3D17986A}"/>
          </ac:spMkLst>
        </pc:spChg>
        <pc:spChg chg="del">
          <ac:chgData name="kentro panormou" userId="53b996cd3d065aa7" providerId="LiveId" clId="{64F21A38-E396-45DA-819D-D9BFD67EC116}" dt="2019-09-10T08:05:36.695" v="2219"/>
          <ac:spMkLst>
            <pc:docMk/>
            <pc:sldMk cId="3920186942" sldId="265"/>
            <ac:spMk id="5" creationId="{742E2B6B-5BE0-4F66-B382-78FB72FCB31E}"/>
          </ac:spMkLst>
        </pc:spChg>
        <pc:spChg chg="del">
          <ac:chgData name="kentro panormou" userId="53b996cd3d065aa7" providerId="LiveId" clId="{64F21A38-E396-45DA-819D-D9BFD67EC116}" dt="2019-09-10T08:05:40.944" v="2220"/>
          <ac:spMkLst>
            <pc:docMk/>
            <pc:sldMk cId="3920186942" sldId="265"/>
            <ac:spMk id="6" creationId="{816209B9-6C51-4FD6-9347-54B728FB44A1}"/>
          </ac:spMkLst>
        </pc:spChg>
        <pc:spChg chg="mod">
          <ac:chgData name="kentro panormou" userId="53b996cd3d065aa7" providerId="LiveId" clId="{64F21A38-E396-45DA-819D-D9BFD67EC116}" dt="2019-09-04T09:59:53.016" v="1026" actId="120"/>
          <ac:spMkLst>
            <pc:docMk/>
            <pc:sldMk cId="3920186942" sldId="265"/>
            <ac:spMk id="115" creationId="{00000000-0000-0000-0000-000000000000}"/>
          </ac:spMkLst>
        </pc:spChg>
        <pc:spChg chg="del mod">
          <ac:chgData name="kentro panormou" userId="53b996cd3d065aa7" providerId="LiveId" clId="{64F21A38-E396-45DA-819D-D9BFD67EC116}" dt="2019-09-04T10:00:11.319" v="1030"/>
          <ac:spMkLst>
            <pc:docMk/>
            <pc:sldMk cId="3920186942" sldId="265"/>
            <ac:spMk id="116" creationId="{00000000-0000-0000-0000-000000000000}"/>
          </ac:spMkLst>
        </pc:spChg>
      </pc:sldChg>
      <pc:sldChg chg="add del">
        <pc:chgData name="kentro panormou" userId="53b996cd3d065aa7" providerId="LiveId" clId="{64F21A38-E396-45DA-819D-D9BFD67EC116}" dt="2019-09-10T06:28:25.116" v="1215"/>
        <pc:sldMkLst>
          <pc:docMk/>
          <pc:sldMk cId="969898565" sldId="266"/>
        </pc:sldMkLst>
      </pc:sldChg>
      <pc:sldChg chg="addSp delSp modSp modCm modNotesTx">
        <pc:chgData name="kentro panormou" userId="53b996cd3d065aa7" providerId="LiveId" clId="{64F21A38-E396-45DA-819D-D9BFD67EC116}" dt="2019-09-10T08:17:54.805" v="2505"/>
        <pc:sldMkLst>
          <pc:docMk/>
          <pc:sldMk cId="3946199182" sldId="266"/>
        </pc:sldMkLst>
        <pc:spChg chg="add del mod">
          <ac:chgData name="kentro panormou" userId="53b996cd3d065aa7" providerId="LiveId" clId="{64F21A38-E396-45DA-819D-D9BFD67EC116}" dt="2019-09-10T08:17:54.805" v="2505"/>
          <ac:spMkLst>
            <pc:docMk/>
            <pc:sldMk cId="3946199182" sldId="266"/>
            <ac:spMk id="2" creationId="{8B0CCD2E-85A2-4274-9232-FB75733D2B6F}"/>
          </ac:spMkLst>
        </pc:spChg>
        <pc:spChg chg="add del mod">
          <ac:chgData name="kentro panormou" userId="53b996cd3d065aa7" providerId="LiveId" clId="{64F21A38-E396-45DA-819D-D9BFD67EC116}" dt="2019-09-10T08:15:50.857" v="2453"/>
          <ac:spMkLst>
            <pc:docMk/>
            <pc:sldMk cId="3946199182" sldId="266"/>
            <ac:spMk id="3" creationId="{4DD6667C-104F-420C-8575-C655F921728C}"/>
          </ac:spMkLst>
        </pc:spChg>
        <pc:spChg chg="add del mod">
          <ac:chgData name="kentro panormou" userId="53b996cd3d065aa7" providerId="LiveId" clId="{64F21A38-E396-45DA-819D-D9BFD67EC116}" dt="2019-09-10T08:15:26.870" v="2450"/>
          <ac:spMkLst>
            <pc:docMk/>
            <pc:sldMk cId="3946199182" sldId="266"/>
            <ac:spMk id="4" creationId="{D5F644D9-5521-4B6E-ACF5-EDD527083F1D}"/>
          </ac:spMkLst>
        </pc:spChg>
        <pc:spChg chg="mod">
          <ac:chgData name="kentro panormou" userId="53b996cd3d065aa7" providerId="LiveId" clId="{64F21A38-E396-45DA-819D-D9BFD67EC116}" dt="2019-09-10T06:28:51.449" v="1250" actId="20577"/>
          <ac:spMkLst>
            <pc:docMk/>
            <pc:sldMk cId="3946199182" sldId="266"/>
            <ac:spMk id="94" creationId="{00000000-0000-0000-0000-000000000000}"/>
          </ac:spMkLst>
        </pc:spChg>
        <pc:spChg chg="mod">
          <ac:chgData name="kentro panormou" userId="53b996cd3d065aa7" providerId="LiveId" clId="{64F21A38-E396-45DA-819D-D9BFD67EC116}" dt="2019-09-10T07:58:56.340" v="2194" actId="1076"/>
          <ac:spMkLst>
            <pc:docMk/>
            <pc:sldMk cId="3946199182" sldId="266"/>
            <ac:spMk id="95" creationId="{00000000-0000-0000-0000-000000000000}"/>
          </ac:spMkLst>
        </pc:spChg>
      </pc:sldChg>
      <pc:sldChg chg="modSp del modNotesTx">
        <pc:chgData name="kentro panormou" userId="53b996cd3d065aa7" providerId="LiveId" clId="{64F21A38-E396-45DA-819D-D9BFD67EC116}" dt="2019-09-10T08:05:29.338" v="2218"/>
        <pc:sldMkLst>
          <pc:docMk/>
          <pc:sldMk cId="492047309" sldId="267"/>
        </pc:sldMkLst>
        <pc:spChg chg="mod">
          <ac:chgData name="kentro panormou" userId="53b996cd3d065aa7" providerId="LiveId" clId="{64F21A38-E396-45DA-819D-D9BFD67EC116}" dt="2019-09-10T08:05:27.602" v="2216" actId="20577"/>
          <ac:spMkLst>
            <pc:docMk/>
            <pc:sldMk cId="492047309" sldId="267"/>
            <ac:spMk id="4" creationId="{FC40D47D-A336-4507-9CB3-357F3D17986A}"/>
          </ac:spMkLst>
        </pc:spChg>
      </pc:sldChg>
      <pc:sldChg chg="modSp modNotesTx">
        <pc:chgData name="kentro panormou" userId="53b996cd3d065aa7" providerId="LiveId" clId="{64F21A38-E396-45DA-819D-D9BFD67EC116}" dt="2019-09-10T08:09:29.095" v="2369" actId="20577"/>
        <pc:sldMkLst>
          <pc:docMk/>
          <pc:sldMk cId="846177681" sldId="267"/>
        </pc:sldMkLst>
        <pc:spChg chg="mod">
          <ac:chgData name="kentro panormou" userId="53b996cd3d065aa7" providerId="LiveId" clId="{64F21A38-E396-45DA-819D-D9BFD67EC116}" dt="2019-09-10T08:09:29.095" v="2369" actId="20577"/>
          <ac:spMkLst>
            <pc:docMk/>
            <pc:sldMk cId="846177681" sldId="267"/>
            <ac:spMk id="4" creationId="{FC40D47D-A336-4507-9CB3-357F3D17986A}"/>
          </ac:spMkLst>
        </pc:spChg>
      </pc:sldChg>
      <pc:sldChg chg="addSp delSp modSp">
        <pc:chgData name="kentro panormou" userId="53b996cd3d065aa7" providerId="LiveId" clId="{64F21A38-E396-45DA-819D-D9BFD67EC116}" dt="2019-09-10T08:33:07.737" v="2598" actId="108"/>
        <pc:sldMkLst>
          <pc:docMk/>
          <pc:sldMk cId="1350268573" sldId="268"/>
        </pc:sldMkLst>
        <pc:spChg chg="add mod">
          <ac:chgData name="kentro panormou" userId="53b996cd3d065aa7" providerId="LiveId" clId="{64F21A38-E396-45DA-819D-D9BFD67EC116}" dt="2019-09-10T08:33:07.737" v="2598" actId="108"/>
          <ac:spMkLst>
            <pc:docMk/>
            <pc:sldMk cId="1350268573" sldId="268"/>
            <ac:spMk id="5" creationId="{84D5207F-1CCE-4D67-9A7C-895BF8C402C0}"/>
          </ac:spMkLst>
        </pc:spChg>
        <pc:spChg chg="add del mod">
          <ac:chgData name="kentro panormou" userId="53b996cd3d065aa7" providerId="LiveId" clId="{64F21A38-E396-45DA-819D-D9BFD67EC116}" dt="2019-09-10T08:22:43.479" v="2560"/>
          <ac:spMkLst>
            <pc:docMk/>
            <pc:sldMk cId="1350268573" sldId="268"/>
            <ac:spMk id="6" creationId="{C4FC8A3D-2E82-47D4-A73C-95203306B10C}"/>
          </ac:spMkLst>
        </pc:spChg>
        <pc:spChg chg="add del mod">
          <ac:chgData name="kentro panormou" userId="53b996cd3d065aa7" providerId="LiveId" clId="{64F21A38-E396-45DA-819D-D9BFD67EC116}" dt="2019-09-10T08:21:08.268" v="2546"/>
          <ac:spMkLst>
            <pc:docMk/>
            <pc:sldMk cId="1350268573" sldId="268"/>
            <ac:spMk id="8" creationId="{32C354C4-7E86-4B2D-91B5-51B9BDC98449}"/>
          </ac:spMkLst>
        </pc:spChg>
        <pc:spChg chg="mod">
          <ac:chgData name="kentro panormou" userId="53b996cd3d065aa7" providerId="LiveId" clId="{64F21A38-E396-45DA-819D-D9BFD67EC116}" dt="2019-09-10T08:21:05.649" v="2544" actId="1076"/>
          <ac:spMkLst>
            <pc:docMk/>
            <pc:sldMk cId="1350268573" sldId="268"/>
            <ac:spMk id="128" creationId="{00000000-0000-0000-0000-000000000000}"/>
          </ac:spMkLst>
        </pc:spChg>
        <pc:spChg chg="mod">
          <ac:chgData name="kentro panormou" userId="53b996cd3d065aa7" providerId="LiveId" clId="{64F21A38-E396-45DA-819D-D9BFD67EC116}" dt="2019-09-10T08:14:21.824" v="2444" actId="20577"/>
          <ac:spMkLst>
            <pc:docMk/>
            <pc:sldMk cId="1350268573" sldId="268"/>
            <ac:spMk id="129" creationId="{00000000-0000-0000-0000-000000000000}"/>
          </ac:spMkLst>
        </pc:spChg>
        <pc:spChg chg="del mod">
          <ac:chgData name="kentro panormou" userId="53b996cd3d065aa7" providerId="LiveId" clId="{64F21A38-E396-45DA-819D-D9BFD67EC116}" dt="2019-09-10T08:15:13.925" v="2448" actId="478"/>
          <ac:spMkLst>
            <pc:docMk/>
            <pc:sldMk cId="1350268573" sldId="268"/>
            <ac:spMk id="130" creationId="{00000000-0000-0000-0000-000000000000}"/>
          </ac:spMkLst>
        </pc:spChg>
        <pc:picChg chg="add del mod">
          <ac:chgData name="kentro panormou" userId="53b996cd3d065aa7" providerId="LiveId" clId="{64F21A38-E396-45DA-819D-D9BFD67EC116}" dt="2019-09-10T08:18:29.693" v="2510" actId="478"/>
          <ac:picMkLst>
            <pc:docMk/>
            <pc:sldMk cId="1350268573" sldId="268"/>
            <ac:picMk id="2" creationId="{537AC088-DADE-4FD6-8C07-2F98F800ABA7}"/>
          </ac:picMkLst>
        </pc:picChg>
        <pc:picChg chg="add del mod">
          <ac:chgData name="kentro panormou" userId="53b996cd3d065aa7" providerId="LiveId" clId="{64F21A38-E396-45DA-819D-D9BFD67EC116}" dt="2019-09-10T08:18:41.458" v="2512" actId="478"/>
          <ac:picMkLst>
            <pc:docMk/>
            <pc:sldMk cId="1350268573" sldId="268"/>
            <ac:picMk id="3" creationId="{3A6085B1-B94C-441D-8527-896A3F4A522F}"/>
          </ac:picMkLst>
        </pc:picChg>
        <pc:picChg chg="add del mod">
          <ac:chgData name="kentro panormou" userId="53b996cd3d065aa7" providerId="LiveId" clId="{64F21A38-E396-45DA-819D-D9BFD67EC116}" dt="2019-09-10T08:17:12.275" v="2492"/>
          <ac:picMkLst>
            <pc:docMk/>
            <pc:sldMk cId="1350268573" sldId="268"/>
            <ac:picMk id="4" creationId="{6095BF13-5CD6-44F5-BC09-0A36CBE2AD6D}"/>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9-09-12T07:06:01.959" idx="1">
    <p:pos x="6000" y="0"/>
    <p:text>(Italy) - In the next PPT presentation (MODULE1_STEP5), slide n. 8 and 9, you speak about "Diaphragmatic breathing". Maybe it could be better to move that info here. Diaphragmatic breathing can be useful as tool for managing the burden of care, in general. It is difficult to follow the instructions you included in the slide dedicated to the diaphragmatic breathing, during an emergency</p:text>
    <p:extLst>
      <p:ext uri="{C676402C-5697-4E1C-873F-D02D1690AC5C}">
        <p15:threadingInfo xmlns:p15="http://schemas.microsoft.com/office/powerpoint/2012/main" timeZoneBias="0"/>
      </p:ext>
      <p:ext uri="http://customooxmlschemas.google.com/">
        <go:slidesCustomData xmlns:go="http://customooxmlschemas.google.com/" xmlns:p15="http://schemas.microsoft.com/office/powerpoint/2012/main" xmlns="" commentPostId="AAAACxDth2g"/>
      </p:ext>
    </p:extLst>
  </p:cm>
  <p:cm authorId="1" dt="2019-09-04T08:44:30.200" idx="1">
    <p:pos x="6000" y="0"/>
    <p:text>(Greece)- Thank you for the comment. We can add it but then we should make changes also in the curriculum of MODULE1 STEP4-5 that was already discussed and agreed between all partners. We could discuss that in Skype meeting.</p:text>
    <p:extLst>
      <p:ext uri="{C676402C-5697-4E1C-873F-D02D1690AC5C}">
        <p15:threadingInfo xmlns:p15="http://schemas.microsoft.com/office/powerpoint/2012/main" timeZoneBias="0">
          <p15:parentCm authorId="0" idx="1"/>
        </p15:threadingInfo>
      </p:ext>
      <p:ext uri="http://customooxmlschemas.google.com/">
        <go:slidesCustomData xmlns:go="http://customooxmlschemas.google.com/" xmlns:p15="http://schemas.microsoft.com/office/powerpoint/2012/main" xmlns="" commentPostId="AAAADg-UXds"/>
      </p:ext>
    </p:extLst>
  </p:cm>
  <p:cm authorId="1" dt="2019-09-12T07:06:01.959" idx="2">
    <p:pos x="6000" y="0"/>
    <p:text>After discussion we have decided to leave the diaphragmatic breathing in relaxation technics in emergency steps as we think that it is more suitable in STEP 5 (also concerning time of presentation).</p:text>
    <p:extLst>
      <p:ext uri="{C676402C-5697-4E1C-873F-D02D1690AC5C}">
        <p15:threadingInfo xmlns:p15="http://schemas.microsoft.com/office/powerpoint/2012/main" timeZoneBias="0">
          <p15:parentCm authorId="0" idx="1"/>
        </p15:threadingInfo>
      </p:ext>
      <p:ext uri="http://customooxmlschemas.google.com/">
        <go:slidesCustomData xmlns:go="http://customooxmlschemas.google.com/" xmlns:p15="http://schemas.microsoft.com/office/powerpoint/2012/main" xmlns="" commentPostId="AAAADg-UXdw"/>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19-09-04T08:44:30.200" idx="2">
    <p:pos x="6000" y="0"/>
    <p:text>(Italy) - In the next PPT presentation (MODULE1_STEP5), slide n. 8 and 9, you speak about "Diaphragmatic breathing". Maybe it could be better to move that info here. Diaphragmatic breathing can be useful as tool for managing the burden of care, in general. It is difficult to follow the instructions you included in the slide dedicated to the diaphragmatic breathing, during an emergency</p:text>
    <p:extLst>
      <p:ext uri="{C676402C-5697-4E1C-873F-D02D1690AC5C}">
        <p15:threadingInfo xmlns:p15="http://schemas.microsoft.com/office/powerpoint/2012/main" timeZoneBias="0"/>
      </p:ext>
      <p:ext uri="http://customooxmlschemas.google.com/">
        <go:slidesCustomData xmlns:go="http://customooxmlschemas.google.com/" xmlns:p15="http://schemas.microsoft.com/office/powerpoint/2012/main" xmlns="" commentPostId="AAAADg-UXeY"/>
      </p:ext>
    </p:extLst>
  </p:cm>
  <p:cm authorId="1" dt="2019-09-04T08:44:30.200" idx="3">
    <p:pos x="6000" y="0"/>
    <p:text>(Greece)- Thank you for the comment. We can add it but then we should make changes also in the curriculum of MODULE1 STEP4-5 that was already discussed and agreed between all partners. We could discuss that in Skype meeting.</p:text>
    <p:extLst>
      <p:ext uri="{C676402C-5697-4E1C-873F-D02D1690AC5C}">
        <p15:threadingInfo xmlns:p15="http://schemas.microsoft.com/office/powerpoint/2012/main" timeZoneBias="0">
          <p15:parentCm authorId="0" idx="2"/>
        </p15:threadingInfo>
      </p:ext>
      <p:ext uri="http://customooxmlschemas.google.com/">
        <go:slidesCustomData xmlns:go="http://customooxmlschemas.google.com/" xmlns:p15="http://schemas.microsoft.com/office/powerpoint/2012/main" xmlns="" commentPostId="AAAADg-UXec"/>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0" dt="2019-09-04T08:44:30.200" idx="3">
    <p:pos x="6000" y="0"/>
    <p:text>(Italy) - In the next PPT presentation (MODULE1_STEP5), slide n. 8 and 9, you speak about "Diaphragmatic breathing". Maybe it could be better to move that info here. Diaphragmatic breathing can be useful as tool for managing the burden of care, in general. It is difficult to follow the instructions you included in the slide dedicated to the diaphragmatic breathing, during an emergency</p:text>
    <p:extLst>
      <p:ext uri="{C676402C-5697-4E1C-873F-D02D1690AC5C}">
        <p15:threadingInfo xmlns:p15="http://schemas.microsoft.com/office/powerpoint/2012/main" timeZoneBias="0"/>
      </p:ext>
      <p:ext uri="http://customooxmlschemas.google.com/">
        <go:slidesCustomData xmlns:go="http://customooxmlschemas.google.com/" xmlns:p15="http://schemas.microsoft.com/office/powerpoint/2012/main" xmlns="" commentPostId="AAAADg-UXd4"/>
      </p:ext>
    </p:extLst>
  </p:cm>
  <p:cm authorId="1" dt="2019-09-04T08:44:30.200" idx="4">
    <p:pos x="6000" y="0"/>
    <p:text>(Greece)- Thank you for the comment. We can add it but then we should make changes also in the curriculum of MODULE1 STEP4-5 that was already discussed and agreed between all partners. We could discuss that in Skype meeting.</p:text>
    <p:extLst>
      <p:ext uri="{C676402C-5697-4E1C-873F-D02D1690AC5C}">
        <p15:threadingInfo xmlns:p15="http://schemas.microsoft.com/office/powerpoint/2012/main" timeZoneBias="0">
          <p15:parentCm authorId="0" idx="3"/>
        </p15:threadingInfo>
      </p:ext>
      <p:ext uri="http://customooxmlschemas.google.com/">
        <go:slidesCustomData xmlns:go="http://customooxmlschemas.google.com/" xmlns:p15="http://schemas.microsoft.com/office/powerpoint/2012/main" xmlns="" commentPostId="AAAADg-UXd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1103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4368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0325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dirty="0">
                <a:solidFill>
                  <a:schemeClr val="dk1"/>
                </a:solidFill>
                <a:latin typeface="Calibri"/>
                <a:ea typeface="Calibri"/>
                <a:cs typeface="Calibri"/>
                <a:sym typeface="Calibri"/>
              </a:rPr>
              <a:t>When we visit a doctor concerning health issues of the person we take care of can be really confusing and stressful task.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Sometimes frail older people and  people with dementia  or other chronic diseases are not able to express accurately how they feel, so it’s </a:t>
            </a:r>
            <a:r>
              <a:rPr lang="en-US" sz="1200" dirty="0" err="1">
                <a:solidFill>
                  <a:schemeClr val="dk1"/>
                </a:solidFill>
                <a:latin typeface="Calibri"/>
                <a:ea typeface="Calibri"/>
                <a:cs typeface="Calibri"/>
                <a:sym typeface="Calibri"/>
              </a:rPr>
              <a:t>carer’s</a:t>
            </a:r>
            <a:r>
              <a:rPr lang="en-US" sz="1200" dirty="0">
                <a:solidFill>
                  <a:schemeClr val="dk1"/>
                </a:solidFill>
                <a:latin typeface="Calibri"/>
                <a:ea typeface="Calibri"/>
                <a:cs typeface="Calibri"/>
                <a:sym typeface="Calibri"/>
              </a:rPr>
              <a:t> task to speak for them and accurately present to health care professionals the condition of the person we take care. </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Before the visit to the doctor, we are often in a great need to speak about recent changes in our patient’s condition but also how we feel about it. Many times though when we return home after medical visit, we have the sense that something important was forgotten.</a:t>
            </a: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en-US" sz="1200" dirty="0">
                <a:solidFill>
                  <a:schemeClr val="dk1"/>
                </a:solidFill>
                <a:latin typeface="Calibri"/>
                <a:ea typeface="Calibri"/>
                <a:cs typeface="Calibri"/>
                <a:sym typeface="Calibri"/>
              </a:rPr>
              <a:t>There are some things that could be helpful to do before during and after the doctor’s visit. </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solidFill>
                  <a:schemeClr val="dk1"/>
                </a:solidFill>
                <a:latin typeface="Calibri"/>
                <a:ea typeface="Calibri"/>
                <a:cs typeface="Calibri"/>
                <a:sym typeface="Calibri"/>
              </a:rPr>
              <a:t> 1.Before going to the doctor try to give yourself some time </a:t>
            </a:r>
            <a:r>
              <a:rPr lang="en-US" sz="1200" b="0" i="0" u="none" strike="noStrike" cap="none" dirty="0">
                <a:solidFill>
                  <a:srgbClr val="333333"/>
                </a:solidFill>
                <a:latin typeface="Hind"/>
                <a:ea typeface="Hind"/>
                <a:cs typeface="Hind"/>
                <a:sym typeface="Hind"/>
              </a:rPr>
              <a:t>to focus on yourself and that visit.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Find a few minutes to stay with yourself.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Try to make a dialogue with your concerns.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Asking and answering yourself the following questions can be a helpful example: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How this visit finds me?  </a:t>
            </a:r>
            <a:r>
              <a:rPr lang="en-US" sz="1200" b="0" i="0" u="none" strike="noStrike" cap="none" dirty="0" err="1">
                <a:solidFill>
                  <a:srgbClr val="333333"/>
                </a:solidFill>
                <a:latin typeface="Hind"/>
                <a:ea typeface="Hind"/>
                <a:cs typeface="Hind"/>
                <a:sym typeface="Hind"/>
              </a:rPr>
              <a:t>Mmm</a:t>
            </a:r>
            <a:r>
              <a:rPr lang="en-US" sz="1200" b="0" i="0" u="none" strike="noStrike" cap="none" dirty="0">
                <a:solidFill>
                  <a:srgbClr val="333333"/>
                </a:solidFill>
                <a:latin typeface="Hind"/>
                <a:ea typeface="Hind"/>
                <a:cs typeface="Hind"/>
                <a:sym typeface="Hind"/>
              </a:rPr>
              <a:t> this visit finds me stressed.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What stresses me about this visit? It stresses me that I don’t feel well organized about 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What could help me to be more organized? </a:t>
            </a:r>
            <a:r>
              <a:rPr lang="en-US" sz="1200" b="0" i="0" u="none" strike="noStrike" cap="none" dirty="0" err="1">
                <a:solidFill>
                  <a:srgbClr val="333333"/>
                </a:solidFill>
                <a:latin typeface="Hind"/>
                <a:ea typeface="Hind"/>
                <a:cs typeface="Hind"/>
                <a:sym typeface="Hind"/>
              </a:rPr>
              <a:t>Mmm</a:t>
            </a:r>
            <a:r>
              <a:rPr lang="en-US" sz="1200" b="0" i="0" u="none" strike="noStrike" cap="none" dirty="0">
                <a:solidFill>
                  <a:srgbClr val="333333"/>
                </a:solidFill>
                <a:latin typeface="Hind"/>
                <a:ea typeface="Hind"/>
                <a:cs typeface="Hind"/>
                <a:sym typeface="Hind"/>
              </a:rPr>
              <a:t> it would help me to ask my sister to come with me. Or maybe to organize myself better for 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r>
              <a:rPr lang="en-US" sz="1200" b="0" i="0" u="none" strike="noStrike" cap="none" dirty="0">
                <a:solidFill>
                  <a:srgbClr val="000000"/>
                </a:solidFill>
                <a:latin typeface="Calibri"/>
                <a:ea typeface="Calibri"/>
                <a:cs typeface="Calibri"/>
                <a:sym typeface="Calibri"/>
              </a:rPr>
              <a:t>Maybe it would be useful to find all appropriate exams and documents, or make a list of medication, or remember the family and medical history of your loved one, or find the clothes you will both wear, think of how you will be transported to the doctor’s office,</a:t>
            </a:r>
            <a:r>
              <a:rPr lang="en-US" sz="1200" b="0" i="0" u="none" strike="noStrike" cap="none" dirty="0">
                <a:solidFill>
                  <a:srgbClr val="333333"/>
                </a:solidFill>
                <a:latin typeface="Hind"/>
                <a:ea typeface="Hind"/>
                <a:cs typeface="Hind"/>
                <a:sym typeface="Hind"/>
              </a:rPr>
              <a:t>  choose a time of day when you will both be well rested and at ease for your visit, if it’s needed ask from a friend or a family member to come with you.</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2. Now , following the same process, try to  focus on yourself regarding your patient.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How  the recent condition of my patient finds me? It finds me worried.</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What is in this condition that makes me worry?</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Note what makes you worry, or frustrated and keep it on the side. It’s something that you will use later.</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Then try note down what is your patient’s latest condition. Is it stable? Have you noticed any changes in condition of health, cognition, behavior, emotion or function? This list will be </a:t>
            </a:r>
            <a:r>
              <a:rPr lang="en-US" sz="1200" b="0" i="0" u="none" strike="noStrike" cap="none" dirty="0" err="1">
                <a:solidFill>
                  <a:srgbClr val="333333"/>
                </a:solidFill>
                <a:latin typeface="Hind"/>
                <a:ea typeface="Hind"/>
                <a:cs typeface="Hind"/>
                <a:sym typeface="Hind"/>
              </a:rPr>
              <a:t>usefull</a:t>
            </a:r>
            <a:r>
              <a:rPr lang="en-US" sz="1200" b="0" i="0" u="none" strike="noStrike" cap="none" dirty="0">
                <a:solidFill>
                  <a:srgbClr val="333333"/>
                </a:solidFill>
                <a:latin typeface="Hind"/>
                <a:ea typeface="Hind"/>
                <a:cs typeface="Hind"/>
                <a:sym typeface="Hind"/>
              </a:rPr>
              <a:t> during the visit.</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Congratulations. You have managed to distinguish the condition of your patient and how you feel about it. It’s time now to focus on your state of being</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3. Now focus on yourself. Is there something in your condition that asks you attention? Are there any current needs or something that worries you and need to be mentioned to the doctor? It can be something about your physical health, your emotion, your behavior. Maybe you can use something from the previous short list of feelings concerning how you feel about your patent’s condition.</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During the doctor’s appointment you can now present all the appropriate exams documents and info about his/her latest condition due to your previous work. Be fare with yourself and keep sometime to share your concerns if any, about your state of being.</a:t>
            </a:r>
            <a:endParaRPr dirty="0"/>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After the visit keep some notes with your doctor’s advices separately for you and your patient.</a:t>
            </a:r>
            <a:endParaRPr dirty="0"/>
          </a:p>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rgbClr val="333333"/>
              </a:solidFill>
              <a:latin typeface="Hind"/>
              <a:ea typeface="Hind"/>
              <a:cs typeface="Hind"/>
              <a:sym typeface="Hind"/>
            </a:endParaRPr>
          </a:p>
          <a:p>
            <a:pPr marL="0" marR="0" lvl="0" indent="0" algn="l" rtl="0">
              <a:lnSpc>
                <a:spcPct val="100000"/>
              </a:lnSpc>
              <a:spcBef>
                <a:spcPts val="0"/>
              </a:spcBef>
              <a:spcAft>
                <a:spcPts val="0"/>
              </a:spcAft>
              <a:buClr>
                <a:srgbClr val="333333"/>
              </a:buClr>
              <a:buSzPts val="1200"/>
              <a:buFont typeface="Hind"/>
              <a:buNone/>
            </a:pPr>
            <a:r>
              <a:rPr lang="en-US" sz="1200" b="0" i="0" u="none" strike="noStrike" cap="none" dirty="0">
                <a:solidFill>
                  <a:srgbClr val="333333"/>
                </a:solidFill>
                <a:latin typeface="Hind"/>
                <a:ea typeface="Hind"/>
                <a:cs typeface="Hind"/>
                <a:sym typeface="Hind"/>
              </a:rPr>
              <a:t> </a:t>
            </a:r>
            <a:endParaRPr dirty="0"/>
          </a:p>
        </p:txBody>
      </p:sp>
      <p:sp>
        <p:nvSpPr>
          <p:cNvPr id="134" name="Google Shape;13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34122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6588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4270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As humans we follow a developmental process which is to grow older, mature and finally age. Old age and frailty are strongly connected. But what we mean when we use the term frailty? </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200" dirty="0">
                <a:solidFill>
                  <a:srgbClr val="000000"/>
                </a:solidFill>
                <a:effectLst/>
                <a:latin typeface="Calibri" panose="020F0502020204030204" pitchFamily="34" charset="0"/>
                <a:ea typeface="Calibri" panose="020F0502020204030204" pitchFamily="34" charset="0"/>
              </a:rPr>
              <a:t>Frailty is a term that describes a condition of becoming weak and delicate. As people grow older, they find themselves to begin to slow down, lose strength, have diminished mental acuity.</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200" dirty="0">
                <a:solidFill>
                  <a:srgbClr val="000000"/>
                </a:solidFill>
                <a:effectLst/>
                <a:latin typeface="Calibri" panose="020F0502020204030204" pitchFamily="34" charset="0"/>
                <a:ea typeface="Calibri" panose="020F0502020204030204" pitchFamily="34" charset="0"/>
              </a:rPr>
              <a:t>Most frail older adults are women (partly because women live longer than men), are more than 80 years old, and often receive care from an adult child. Because of the rapid rate of growth in the population aged 65 years and older, the number of frail elderly persons is increasing every year.</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68509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Frailty in old age includes symptoms of weight loss, weakness, fatigue, and loss of muscle mass and in general is connected with physical and mental decline. Frail older adults are weak, often have many complex medical problems, have a lower ability for independent living, may have impaired mental abilities, and often require assistance for daily activities (dressing, eating, toileting, mobility). The progression of this condition can lead to increased risk of falls, disability, immobility, </a:t>
            </a:r>
            <a:r>
              <a:rPr lang="en-US" sz="1200" dirty="0" err="1">
                <a:solidFill>
                  <a:srgbClr val="000000"/>
                </a:solidFill>
                <a:effectLst/>
                <a:latin typeface="Calibri" panose="020F0502020204030204" pitchFamily="34" charset="0"/>
                <a:ea typeface="Calibri" panose="020F0502020204030204" pitchFamily="34" charset="0"/>
              </a:rPr>
              <a:t>hospitalisations</a:t>
            </a:r>
            <a:r>
              <a:rPr lang="en-US" sz="1200" dirty="0">
                <a:solidFill>
                  <a:srgbClr val="000000"/>
                </a:solidFill>
                <a:effectLst/>
                <a:latin typeface="Calibri" panose="020F0502020204030204" pitchFamily="34" charset="0"/>
                <a:ea typeface="Calibri" panose="020F0502020204030204" pitchFamily="34" charset="0"/>
              </a:rPr>
              <a:t>, </a:t>
            </a:r>
            <a:r>
              <a:rPr lang="en-US" sz="1200" dirty="0" err="1">
                <a:solidFill>
                  <a:srgbClr val="000000"/>
                </a:solidFill>
                <a:effectLst/>
                <a:latin typeface="Calibri" panose="020F0502020204030204" pitchFamily="34" charset="0"/>
                <a:ea typeface="Calibri" panose="020F0502020204030204" pitchFamily="34" charset="0"/>
              </a:rPr>
              <a:t>institutionalisation</a:t>
            </a:r>
            <a:r>
              <a:rPr lang="en-US" sz="1200" dirty="0">
                <a:solidFill>
                  <a:srgbClr val="000000"/>
                </a:solidFill>
                <a:effectLst/>
                <a:latin typeface="Calibri" panose="020F0502020204030204" pitchFamily="34" charset="0"/>
                <a:ea typeface="Calibri" panose="020F0502020204030204" pitchFamily="34" charset="0"/>
              </a:rPr>
              <a:t>, caregiver burden, decreased quality of life and even death.</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937103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spcAft>
                <a:spcPts val="0"/>
              </a:spcAft>
            </a:pPr>
            <a:r>
              <a:rPr lang="en-US" sz="1200" dirty="0">
                <a:solidFill>
                  <a:srgbClr val="000000"/>
                </a:solidFill>
                <a:effectLst/>
                <a:latin typeface="Calibri" panose="020F0502020204030204" pitchFamily="34" charset="0"/>
                <a:ea typeface="Calibri" panose="020F0502020204030204" pitchFamily="34" charset="0"/>
              </a:rPr>
              <a:t>The progression of this condition can lead to increased risk of falls, disability, immobility, </a:t>
            </a:r>
            <a:r>
              <a:rPr lang="en-US" sz="1200" dirty="0" err="1">
                <a:solidFill>
                  <a:srgbClr val="000000"/>
                </a:solidFill>
                <a:effectLst/>
                <a:latin typeface="Calibri" panose="020F0502020204030204" pitchFamily="34" charset="0"/>
                <a:ea typeface="Calibri" panose="020F0502020204030204" pitchFamily="34" charset="0"/>
              </a:rPr>
              <a:t>hospitalisations</a:t>
            </a:r>
            <a:r>
              <a:rPr lang="en-US" sz="1200" dirty="0">
                <a:solidFill>
                  <a:srgbClr val="000000"/>
                </a:solidFill>
                <a:effectLst/>
                <a:latin typeface="Calibri" panose="020F0502020204030204" pitchFamily="34" charset="0"/>
                <a:ea typeface="Calibri" panose="020F0502020204030204" pitchFamily="34" charset="0"/>
              </a:rPr>
              <a:t>, </a:t>
            </a:r>
            <a:r>
              <a:rPr lang="en-US" sz="1200" dirty="0" err="1">
                <a:solidFill>
                  <a:srgbClr val="000000"/>
                </a:solidFill>
                <a:effectLst/>
                <a:latin typeface="Calibri" panose="020F0502020204030204" pitchFamily="34" charset="0"/>
                <a:ea typeface="Calibri" panose="020F0502020204030204" pitchFamily="34" charset="0"/>
              </a:rPr>
              <a:t>institutionalisation</a:t>
            </a:r>
            <a:r>
              <a:rPr lang="en-US" sz="1200" dirty="0">
                <a:solidFill>
                  <a:srgbClr val="000000"/>
                </a:solidFill>
                <a:effectLst/>
                <a:latin typeface="Calibri" panose="020F0502020204030204" pitchFamily="34" charset="0"/>
                <a:ea typeface="Calibri" panose="020F0502020204030204" pitchFamily="34" charset="0"/>
              </a:rPr>
              <a:t>, caregiver burden, decreased quality of life and even death.</a:t>
            </a:r>
            <a:endParaRPr lang="el-GR" sz="1100" dirty="0">
              <a:effectLst/>
              <a:latin typeface="Times New Roman" panose="02020603050405020304" pitchFamily="18" charset="0"/>
              <a:ea typeface="Times New Roman" panose="02020603050405020304" pitchFamily="18" charset="0"/>
            </a:endParaRPr>
          </a:p>
          <a:p>
            <a:pPr>
              <a:spcAft>
                <a:spcPts val="0"/>
              </a:spcAft>
            </a:pPr>
            <a:r>
              <a:rPr lang="en-US" sz="1100" dirty="0">
                <a:effectLst/>
                <a:latin typeface="Times New Roman" panose="02020603050405020304" pitchFamily="18" charset="0"/>
                <a:ea typeface="Times New Roman" panose="02020603050405020304" pitchFamily="18" charset="0"/>
              </a:rPr>
              <a:t> </a:t>
            </a:r>
            <a:endParaRPr lang="el-GR" sz="1100"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05115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Specifically for Dementia</a:t>
            </a:r>
          </a:p>
          <a:p>
            <a:pPr marL="0" lvl="0" indent="0" algn="l" rtl="0">
              <a:spcBef>
                <a:spcPts val="0"/>
              </a:spcBef>
              <a:spcAft>
                <a:spcPts val="0"/>
              </a:spcAft>
              <a:buNone/>
            </a:pPr>
            <a:r>
              <a:rPr lang="en-US" dirty="0"/>
              <a:t>Living with dementia is challenging for both people with dementia and their caregivers. </a:t>
            </a:r>
            <a:endParaRPr dirty="0"/>
          </a:p>
          <a:p>
            <a:pPr marL="0" marR="0" lvl="0" indent="0" algn="l" rtl="0">
              <a:lnSpc>
                <a:spcPct val="100000"/>
              </a:lnSpc>
              <a:spcBef>
                <a:spcPts val="0"/>
              </a:spcBef>
              <a:spcAft>
                <a:spcPts val="0"/>
              </a:spcAft>
              <a:buClr>
                <a:schemeClr val="dk1"/>
              </a:buClr>
              <a:buSzPts val="1200"/>
              <a:buFont typeface="Calibri"/>
              <a:buNone/>
            </a:pPr>
            <a:r>
              <a:rPr lang="en-US" dirty="0"/>
              <a:t>Specifically for people with dementia the symptoms of the disease  affect the way they experience themselves, their relationships and the environment they live, shaping a different world of experience to that of the people that are around them.</a:t>
            </a:r>
            <a:r>
              <a:rPr lang="en-US" sz="1200" dirty="0"/>
              <a:t> </a:t>
            </a:r>
            <a:endParaRPr dirty="0"/>
          </a:p>
          <a:p>
            <a:pPr marL="0" marR="0" lvl="0" indent="0" algn="l" rtl="0">
              <a:lnSpc>
                <a:spcPct val="100000"/>
              </a:lnSpc>
              <a:spcBef>
                <a:spcPts val="0"/>
              </a:spcBef>
              <a:spcAft>
                <a:spcPts val="0"/>
              </a:spcAft>
              <a:buClr>
                <a:schemeClr val="dk1"/>
              </a:buClr>
              <a:buSzPts val="1200"/>
              <a:buFont typeface="Calibri"/>
              <a:buNone/>
            </a:pPr>
            <a:r>
              <a:rPr lang="en-US" sz="1200" dirty="0"/>
              <a:t>People with dementia who can speak about their condition often describe their experience as a challenging process of losses and adjustments. In the next slide are presented the effects of dementia on the life of people that are affected.</a:t>
            </a:r>
            <a:endParaRPr dirty="0"/>
          </a:p>
          <a:p>
            <a:pPr marL="0" marR="0" lvl="0" indent="0" algn="l" rtl="0">
              <a:lnSpc>
                <a:spcPct val="100000"/>
              </a:lnSpc>
              <a:spcBef>
                <a:spcPts val="0"/>
              </a:spcBef>
              <a:spcAft>
                <a:spcPts val="0"/>
              </a:spcAft>
              <a:buClr>
                <a:schemeClr val="dk1"/>
              </a:buClr>
              <a:buSzPts val="1200"/>
              <a:buFont typeface="Calibri"/>
              <a:buNone/>
            </a:pPr>
            <a:endParaRPr sz="1200" dirty="0"/>
          </a:p>
          <a:p>
            <a:pPr marL="0" lvl="0" indent="0" algn="l" rtl="0">
              <a:spcBef>
                <a:spcPts val="0"/>
              </a:spcBef>
              <a:spcAft>
                <a:spcPts val="0"/>
              </a:spcAft>
              <a:buNone/>
            </a:pPr>
            <a:endParaRPr dirty="0"/>
          </a:p>
        </p:txBody>
      </p:sp>
      <p:sp>
        <p:nvSpPr>
          <p:cNvPr id="92" name="Google Shape;9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355960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Frail older people often face changes in their mental ability and cognitive losses are main symptoms in the case of dementia. Problems in memory, thinking, orientation, decision making, speech, mood and behavior affect their perception and experience.</a:t>
            </a:r>
            <a:endParaRPr dirty="0"/>
          </a:p>
          <a:p>
            <a:pPr marL="0" lvl="0" indent="0" algn="l" rtl="0">
              <a:spcBef>
                <a:spcPts val="0"/>
              </a:spcBef>
              <a:spcAft>
                <a:spcPts val="0"/>
              </a:spcAft>
              <a:buNone/>
            </a:pPr>
            <a:r>
              <a:rPr lang="en-US" dirty="0"/>
              <a:t> Difficulties in communication and thinking can be really confusing and frustrating. Imagine how difficult must be for them to </a:t>
            </a:r>
            <a:r>
              <a:rPr lang="en-US" sz="1200" b="0" i="0" dirty="0">
                <a:solidFill>
                  <a:schemeClr val="dk1"/>
                </a:solidFill>
                <a:latin typeface="Calibri"/>
                <a:ea typeface="Calibri"/>
                <a:cs typeface="Calibri"/>
                <a:sym typeface="Calibri"/>
              </a:rPr>
              <a:t>follow a conversation when they can not remember what it had been said just few seconds ago.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Or how difficult it must be for a person with verbal communication problems(that can follow a stroke or are present in case of dementia) to express himself/herself : how he/she feels about a situation, a pain that he/ she feels or talk about the side effects of medication, or communicate anything that concerns him/her.</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Difficulties with thinking and  communication may also lead a frail old person or a person with dementia to lose self esteem and confidence, withdraw from social roles/ relationships, and make  it difficult for them to engage with their favorite hobbies and their previous daily life activities.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A person with dementia or a frail old person can gradually loses his/her independence and relies on others for care and support often denying that they are in that need.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As dementia or frailty progresses and people withdraw from decisions, responsibilities and activities, </a:t>
            </a:r>
            <a:r>
              <a:rPr lang="en-US" sz="1200" b="0" i="0" dirty="0" err="1">
                <a:solidFill>
                  <a:schemeClr val="dk1"/>
                </a:solidFill>
                <a:latin typeface="Calibri"/>
                <a:ea typeface="Calibri"/>
                <a:cs typeface="Calibri"/>
                <a:sym typeface="Calibri"/>
              </a:rPr>
              <a:t>carers</a:t>
            </a:r>
            <a:r>
              <a:rPr lang="en-US" sz="1200" b="0" i="0" dirty="0">
                <a:solidFill>
                  <a:schemeClr val="dk1"/>
                </a:solidFill>
                <a:latin typeface="Calibri"/>
                <a:ea typeface="Calibri"/>
                <a:cs typeface="Calibri"/>
                <a:sym typeface="Calibri"/>
              </a:rPr>
              <a:t> take charge inevitably.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Losing autonomy and capacity of making decisions (e.g. choices or financial issues)  provoke feelings of worthlessness, anxiety, depression. Imagine how you would feel if one day someone else took charge of your life, deciding what is best for you. </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That  causes conflicts between frail old people and people with dementia and their </a:t>
            </a:r>
            <a:r>
              <a:rPr lang="en-US" sz="1200" b="0" i="0" dirty="0" err="1">
                <a:solidFill>
                  <a:schemeClr val="dk1"/>
                </a:solidFill>
                <a:latin typeface="Calibri"/>
                <a:ea typeface="Calibri"/>
                <a:cs typeface="Calibri"/>
                <a:sym typeface="Calibri"/>
              </a:rPr>
              <a:t>carers</a:t>
            </a:r>
            <a:r>
              <a:rPr lang="en-US" sz="1200" b="0" i="0" dirty="0">
                <a:solidFill>
                  <a:schemeClr val="dk1"/>
                </a:solidFill>
                <a:latin typeface="Calibri"/>
                <a:ea typeface="Calibri"/>
                <a:cs typeface="Calibri"/>
                <a:sym typeface="Calibri"/>
              </a:rPr>
              <a:t>. The ideal concept for a </a:t>
            </a:r>
            <a:r>
              <a:rPr lang="en-US" sz="1200" b="0" i="0" dirty="0" err="1">
                <a:solidFill>
                  <a:schemeClr val="dk1"/>
                </a:solidFill>
                <a:latin typeface="Calibri"/>
                <a:ea typeface="Calibri"/>
                <a:cs typeface="Calibri"/>
                <a:sym typeface="Calibri"/>
              </a:rPr>
              <a:t>carer</a:t>
            </a:r>
            <a:r>
              <a:rPr lang="en-US" sz="1200" b="0" i="0" dirty="0">
                <a:solidFill>
                  <a:schemeClr val="dk1"/>
                </a:solidFill>
                <a:latin typeface="Calibri"/>
                <a:ea typeface="Calibri"/>
                <a:cs typeface="Calibri"/>
                <a:sym typeface="Calibri"/>
              </a:rPr>
              <a:t> is to find that personal balance between keeping his person safe and supported and at the same time keeping him involved in his condition maintaining his dignity.</a:t>
            </a:r>
            <a:endParaRPr dirty="0"/>
          </a:p>
        </p:txBody>
      </p:sp>
      <p:sp>
        <p:nvSpPr>
          <p:cNvPr id="99" name="Google Shape;9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extLst>
      <p:ext uri="{BB962C8B-B14F-4D97-AF65-F5344CB8AC3E}">
        <p14:creationId xmlns:p14="http://schemas.microsoft.com/office/powerpoint/2010/main" val="2439141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What are the needs of frail older people and people  with dementia?</a:t>
            </a:r>
            <a:endParaRPr dirty="0"/>
          </a:p>
          <a:p>
            <a:pPr marL="0" lvl="0" indent="0" algn="l" rtl="0">
              <a:spcBef>
                <a:spcPts val="0"/>
              </a:spcBef>
              <a:spcAft>
                <a:spcPts val="0"/>
              </a:spcAft>
              <a:buNone/>
            </a:pPr>
            <a:r>
              <a:rPr lang="en-US" dirty="0"/>
              <a:t>Starting from the connection between aging, frailty and disease, frail older people and people with dementia have medical needs. Their medical needs are related to the assessment, diagnosis, regular visits to the doctor and pharmaceutical treatment of dementia symptoms. </a:t>
            </a:r>
            <a:endParaRPr dirty="0"/>
          </a:p>
          <a:p>
            <a:pPr marL="0" lvl="0" indent="0" algn="l" rtl="0">
              <a:spcBef>
                <a:spcPts val="0"/>
              </a:spcBef>
              <a:spcAft>
                <a:spcPts val="0"/>
              </a:spcAft>
              <a:buNone/>
            </a:pPr>
            <a:r>
              <a:rPr lang="en-US" dirty="0"/>
              <a:t>Physical needs refer to eating and nutrition needs, personal hygiene, sleeping habits and </a:t>
            </a:r>
            <a:r>
              <a:rPr lang="en-US" sz="1200" b="0" i="0" dirty="0">
                <a:solidFill>
                  <a:schemeClr val="dk1"/>
                </a:solidFill>
                <a:latin typeface="Calibri"/>
                <a:ea typeface="Calibri"/>
                <a:cs typeface="Calibri"/>
                <a:sym typeface="Calibri"/>
              </a:rPr>
              <a:t>dizziness,  falls, Hip fracture, immobility, urinary problems, constipation, </a:t>
            </a:r>
            <a:r>
              <a:rPr lang="en-US" sz="1200" b="0" i="0" dirty="0" err="1">
                <a:solidFill>
                  <a:schemeClr val="dk1"/>
                </a:solidFill>
                <a:latin typeface="Calibri"/>
                <a:ea typeface="Calibri"/>
                <a:cs typeface="Calibri"/>
                <a:sym typeface="Calibri"/>
              </a:rPr>
              <a:t>faecal</a:t>
            </a:r>
            <a:r>
              <a:rPr lang="en-US" sz="1200" b="0" i="0" dirty="0">
                <a:solidFill>
                  <a:schemeClr val="dk1"/>
                </a:solidFill>
                <a:latin typeface="Calibri"/>
                <a:ea typeface="Calibri"/>
                <a:cs typeface="Calibri"/>
                <a:sym typeface="Calibri"/>
              </a:rPr>
              <a:t> incontinence, pain, parkinsonism, etc.</a:t>
            </a:r>
            <a:r>
              <a:rPr lang="en-US" dirty="0"/>
              <a:t/>
            </a:r>
            <a:br>
              <a:rPr lang="en-US" dirty="0"/>
            </a:br>
            <a:r>
              <a:rPr lang="en-US" dirty="0"/>
              <a:t>Practical issues refer to </a:t>
            </a:r>
            <a:r>
              <a:rPr lang="en-US" sz="1200" b="0" i="0" dirty="0">
                <a:solidFill>
                  <a:schemeClr val="dk1"/>
                </a:solidFill>
                <a:latin typeface="Calibri"/>
                <a:ea typeface="Calibri"/>
                <a:cs typeface="Calibri"/>
                <a:sym typeface="Calibri"/>
              </a:rPr>
              <a:t>understanding the person’s condition, planning daily life, support, services, housing, finances, planning for early to  later stages of dementia and</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end of life care and support.</a:t>
            </a:r>
            <a:endParaRPr dirty="0"/>
          </a:p>
          <a:p>
            <a:pPr marL="0" lvl="0" indent="0" algn="l" rtl="0">
              <a:spcBef>
                <a:spcPts val="0"/>
              </a:spcBef>
              <a:spcAft>
                <a:spcPts val="0"/>
              </a:spcAft>
              <a:buNone/>
            </a:pPr>
            <a:r>
              <a:rPr lang="en-US" dirty="0"/>
              <a:t>Confusion, forgetfulness, anxiety, grief, loss, anger, shock, fear, disbelief are some of the emotional reactions that people leaving with dementia experience and are difficult to deal with. Emotions are often followed by changes in personality and behavior. </a:t>
            </a:r>
            <a:r>
              <a:rPr lang="en-US" sz="1200" b="0" i="0" dirty="0">
                <a:solidFill>
                  <a:schemeClr val="dk1"/>
                </a:solidFill>
                <a:latin typeface="Calibri"/>
                <a:ea typeface="Calibri"/>
                <a:cs typeface="Calibri"/>
                <a:sym typeface="Calibri"/>
              </a:rPr>
              <a:t>People with dementia may become restless, agitated, aggressive, suspicious, wandering, repeated and obsessive.</a:t>
            </a:r>
            <a:endParaRPr dirty="0"/>
          </a:p>
          <a:p>
            <a:pPr marL="0" lvl="0" indent="0" algn="l" rtl="0">
              <a:spcBef>
                <a:spcPts val="0"/>
              </a:spcBef>
              <a:spcAft>
                <a:spcPts val="0"/>
              </a:spcAft>
              <a:buNone/>
            </a:pPr>
            <a:r>
              <a:rPr lang="en-US" sz="1200" b="0" i="0" dirty="0">
                <a:solidFill>
                  <a:schemeClr val="dk1"/>
                </a:solidFill>
                <a:latin typeface="Calibri"/>
                <a:ea typeface="Calibri"/>
                <a:cs typeface="Calibri"/>
                <a:sym typeface="Calibri"/>
              </a:rPr>
              <a:t>Social needs are the needs for social contact, meaningful relationships, engagement with hobbies and activities.</a:t>
            </a:r>
            <a:endParaRPr dirty="0"/>
          </a:p>
        </p:txBody>
      </p:sp>
      <p:sp>
        <p:nvSpPr>
          <p:cNvPr id="106" name="Google Shape;10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159547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Burden of care can be triggered by the following factors: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costs of care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time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challenging behaviors of care recipient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anxiety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depression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personal interests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limitation of social activities</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sadness over the fate of the supported person</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dysfunctional attitudes towards self and care recipient</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dysfunctional copying strategies </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stigma</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lack of training</a:t>
            </a:r>
            <a:endParaRPr sz="1200">
              <a:solidFill>
                <a:schemeClr val="dk1"/>
              </a:solidFill>
              <a:latin typeface="Calibri"/>
              <a:ea typeface="Calibri"/>
              <a:cs typeface="Calibri"/>
              <a:sym typeface="Calibri"/>
            </a:endParaRPr>
          </a:p>
          <a:p>
            <a:pPr marL="0" lvl="0" indent="0" algn="l" rtl="0">
              <a:spcBef>
                <a:spcPts val="0"/>
              </a:spcBef>
              <a:spcAft>
                <a:spcPts val="0"/>
              </a:spcAft>
              <a:buNone/>
            </a:pPr>
            <a:endParaRP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036772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 name="Google Shape;12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85865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0"/>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5" name="Google Shape;75;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1"/>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1"/>
        <p:cNvGrpSpPr/>
        <p:nvPr/>
      </p:nvGrpSpPr>
      <p:grpSpPr>
        <a:xfrm>
          <a:off x="0" y="0"/>
          <a:ext cx="0" cy="0"/>
          <a:chOff x="0" y="0"/>
          <a:chExt cx="0" cy="0"/>
        </a:xfrm>
      </p:grpSpPr>
      <p:sp>
        <p:nvSpPr>
          <p:cNvPr id="22" name="Google Shape;22;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27"/>
        <p:cNvGrpSpPr/>
        <p:nvPr/>
      </p:nvGrpSpPr>
      <p:grpSpPr>
        <a:xfrm>
          <a:off x="0" y="0"/>
          <a:ext cx="0" cy="0"/>
          <a:chOff x="0" y="0"/>
          <a:chExt cx="0" cy="0"/>
        </a:xfrm>
      </p:grpSpPr>
      <p:sp>
        <p:nvSpPr>
          <p:cNvPr id="28" name="Google Shape;28;p13"/>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3"/>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33"/>
        <p:cNvGrpSpPr/>
        <p:nvPr/>
      </p:nvGrpSpPr>
      <p:grpSpPr>
        <a:xfrm>
          <a:off x="0" y="0"/>
          <a:ext cx="0" cy="0"/>
          <a:chOff x="0" y="0"/>
          <a:chExt cx="0" cy="0"/>
        </a:xfrm>
      </p:grpSpPr>
      <p:sp>
        <p:nvSpPr>
          <p:cNvPr id="34" name="Google Shape;34;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4"/>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4"/>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0"/>
        <p:cNvGrpSpPr/>
        <p:nvPr/>
      </p:nvGrpSpPr>
      <p:grpSpPr>
        <a:xfrm>
          <a:off x="0" y="0"/>
          <a:ext cx="0" cy="0"/>
          <a:chOff x="0" y="0"/>
          <a:chExt cx="0" cy="0"/>
        </a:xfrm>
      </p:grpSpPr>
      <p:sp>
        <p:nvSpPr>
          <p:cNvPr id="41" name="Google Shape;41;p1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5"/>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5"/>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5"/>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5"/>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49"/>
        <p:cNvGrpSpPr/>
        <p:nvPr/>
      </p:nvGrpSpPr>
      <p:grpSpPr>
        <a:xfrm>
          <a:off x="0" y="0"/>
          <a:ext cx="0" cy="0"/>
          <a:chOff x="0" y="0"/>
          <a:chExt cx="0" cy="0"/>
        </a:xfrm>
      </p:grpSpPr>
      <p:sp>
        <p:nvSpPr>
          <p:cNvPr id="50" name="Google Shape;50;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54"/>
        <p:cNvGrpSpPr/>
        <p:nvPr/>
      </p:nvGrpSpPr>
      <p:grpSpPr>
        <a:xfrm>
          <a:off x="0" y="0"/>
          <a:ext cx="0" cy="0"/>
          <a:chOff x="0" y="0"/>
          <a:chExt cx="0" cy="0"/>
        </a:xfrm>
      </p:grpSpPr>
      <p:sp>
        <p:nvSpPr>
          <p:cNvPr id="55" name="Google Shape;55;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58"/>
        <p:cNvGrpSpPr/>
        <p:nvPr/>
      </p:nvGrpSpPr>
      <p:grpSpPr>
        <a:xfrm>
          <a:off x="0" y="0"/>
          <a:ext cx="0" cy="0"/>
          <a:chOff x="0" y="0"/>
          <a:chExt cx="0" cy="0"/>
        </a:xfrm>
      </p:grpSpPr>
      <p:sp>
        <p:nvSpPr>
          <p:cNvPr id="59" name="Google Shape;59;p18"/>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8"/>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1" name="Google Shape;61;p18"/>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2" name="Google Shape;62;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19"/>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9"/>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9"/>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9" name="Google Shape;69;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alzheimer.ca/en/Home/Living-with-dementia/Caring-for-someone/Self-care-for-the-caregiver" TargetMode="External"/><Relationship Id="rId4" Type="http://schemas.openxmlformats.org/officeDocument/2006/relationships/hyperlink" Target="http://www.sabinabrennan.i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hyperlink" Target="https://doi.org/10.1080/00243639.2016.116099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www.alzheimers.org.uk/get-support/daily-living" TargetMode="External"/><Relationship Id="rId5" Type="http://schemas.openxmlformats.org/officeDocument/2006/relationships/hyperlink" Target="https://www.alz.org/" TargetMode="External"/><Relationship Id="rId4" Type="http://schemas.openxmlformats.org/officeDocument/2006/relationships/hyperlink" Target="https://alzheimer.ca/en/Home/Living-with-dementia/Caring-for-someone/Self-care-for-the-caregiver"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Google Shape;88;p1"/>
          <p:cNvSpPr txBox="1"/>
          <p:nvPr/>
        </p:nvSpPr>
        <p:spPr>
          <a:xfrm>
            <a:off x="4712781" y="4919048"/>
            <a:ext cx="4280170" cy="1938952"/>
          </a:xfrm>
          <a:prstGeom prst="rect">
            <a:avLst/>
          </a:prstGeom>
          <a:solidFill>
            <a:srgbClr val="B6DDE7"/>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УМЕНИЕТО ДА СЕ ПРАВИ РАЗЛИКА МЕЖДУ ПОТРЕБНОСТИТЕ НА ПОЛАГАЩИТЕ ГРИЖИ И ПОТРЕБНОСТИТЕ НА ПАЦИЕНТИТЕ</a:t>
            </a: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219888" y="1228435"/>
            <a:ext cx="8831223" cy="1366488"/>
          </a:xfrm>
          <a:prstGeom prst="rect">
            <a:avLst/>
          </a:prstGeom>
          <a:noFill/>
          <a:ln>
            <a:noFill/>
          </a:ln>
        </p:spPr>
        <p:txBody>
          <a:bodyPr spcFirstLastPara="1" wrap="square" lIns="91425" tIns="45700" rIns="91425" bIns="45700" anchor="t" anchorCtr="0">
            <a:spAutoFit/>
          </a:bodyPr>
          <a:lstStyle/>
          <a:p>
            <a:pPr lvl="0">
              <a:lnSpc>
                <a:spcPct val="115000"/>
              </a:lnSpc>
              <a:buSzPts val="2400"/>
            </a:pPr>
            <a:r>
              <a:rPr lang="bg-BG" sz="2400" i="0" u="none" strike="noStrike" cap="none" dirty="0" smtClean="0">
                <a:solidFill>
                  <a:srgbClr val="000000"/>
                </a:solidFill>
                <a:latin typeface="Calibri"/>
                <a:ea typeface="Calibri"/>
                <a:cs typeface="Calibri"/>
                <a:sym typeface="Calibri"/>
              </a:rPr>
              <a:t>В тази анимация Др Сабина Бренан </a:t>
            </a:r>
            <a:r>
              <a:rPr lang="en-US" sz="2400" dirty="0">
                <a:latin typeface="Calibri"/>
                <a:ea typeface="Calibri"/>
                <a:cs typeface="Calibri"/>
                <a:sym typeface="Calibri"/>
              </a:rPr>
              <a:t>[ </a:t>
            </a:r>
            <a:r>
              <a:rPr lang="en-US" sz="2400" u="sng" dirty="0">
                <a:latin typeface="Calibri"/>
                <a:ea typeface="Calibri"/>
                <a:cs typeface="Calibri"/>
                <a:sym typeface="Calibri"/>
                <a:hlinkClick r:id="rId4"/>
              </a:rPr>
              <a:t>sabinabrennan.ie</a:t>
            </a:r>
            <a:r>
              <a:rPr lang="en-US" sz="2400" dirty="0">
                <a:latin typeface="Calibri"/>
                <a:ea typeface="Calibri"/>
                <a:cs typeface="Calibri"/>
                <a:sym typeface="Calibri"/>
              </a:rPr>
              <a:t> ] </a:t>
            </a:r>
            <a:r>
              <a:rPr lang="bg-BG" sz="2400" dirty="0" smtClean="0">
                <a:latin typeface="Calibri"/>
                <a:ea typeface="Calibri"/>
                <a:cs typeface="Calibri"/>
                <a:sym typeface="Calibri"/>
              </a:rPr>
              <a:t> говори за преживяването, свързано с полагането на грижи за хора с деменция</a:t>
            </a:r>
            <a:endParaRPr lang="bg-BG" sz="2400" i="0" u="none" strike="noStrike" cap="none" dirty="0" smtClean="0">
              <a:solidFill>
                <a:srgbClr val="000000"/>
              </a:solidFill>
              <a:latin typeface="Calibri"/>
              <a:ea typeface="Calibri"/>
              <a:cs typeface="Calibri"/>
              <a:sym typeface="Calibri"/>
            </a:endParaRPr>
          </a:p>
        </p:txBody>
      </p:sp>
      <p:sp>
        <p:nvSpPr>
          <p:cNvPr id="129" name="Google Shape;129;p7"/>
          <p:cNvSpPr txBox="1"/>
          <p:nvPr/>
        </p:nvSpPr>
        <p:spPr>
          <a:xfrm>
            <a:off x="1254703" y="151257"/>
            <a:ext cx="7056784"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dirty="0" smtClean="0">
                <a:solidFill>
                  <a:srgbClr val="000000"/>
                </a:solidFill>
                <a:latin typeface="Times New Roman" panose="02020603050405020304" pitchFamily="18" charset="0"/>
                <a:ea typeface="Calibri"/>
                <a:cs typeface="Times New Roman" panose="02020603050405020304" pitchFamily="18" charset="0"/>
                <a:sym typeface="Calibri"/>
              </a:rPr>
              <a:t>“</a:t>
            </a:r>
            <a:r>
              <a:rPr lang="bg-BG" sz="3200" dirty="0" smtClean="0">
                <a:solidFill>
                  <a:srgbClr val="000000"/>
                </a:solidFill>
                <a:latin typeface="Times New Roman" panose="02020603050405020304" pitchFamily="18" charset="0"/>
                <a:ea typeface="Calibri"/>
                <a:cs typeface="Times New Roman" panose="02020603050405020304" pitchFamily="18" charset="0"/>
                <a:sym typeface="Calibri"/>
              </a:rPr>
              <a:t>КАК ДА ПОДКРЕПИМ ПОЛАГАЩИТЕ ГРИЖИ</a:t>
            </a:r>
            <a:r>
              <a:rPr lang="en-US" sz="3200" dirty="0" smtClean="0">
                <a:solidFill>
                  <a:srgbClr val="000000"/>
                </a:solidFill>
                <a:latin typeface="Times New Roman" panose="02020603050405020304" pitchFamily="18" charset="0"/>
                <a:ea typeface="Calibri"/>
                <a:cs typeface="Times New Roman" panose="02020603050405020304" pitchFamily="18" charset="0"/>
                <a:sym typeface="Calibri"/>
              </a:rPr>
              <a:t>”</a:t>
            </a:r>
            <a:endParaRPr sz="3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30" name="Google Shape;130;p7"/>
          <p:cNvSpPr/>
          <p:nvPr/>
        </p:nvSpPr>
        <p:spPr>
          <a:xfrm>
            <a:off x="0" y="2229755"/>
            <a:ext cx="3168352" cy="2131866"/>
          </a:xfrm>
          <a:prstGeom prst="rect">
            <a:avLst/>
          </a:prstGeom>
          <a:noFill/>
          <a:ln>
            <a:noFill/>
          </a:ln>
        </p:spPr>
        <p:txBody>
          <a:bodyPr spcFirstLastPara="1" wrap="square" lIns="91425" tIns="45700" rIns="91425" bIns="45700" anchor="t" anchorCtr="0">
            <a:spAutoFit/>
          </a:bodyPr>
          <a:lstStyle/>
          <a:p>
            <a:pPr marL="228600" marR="0" lvl="0" indent="-114300" algn="l" rtl="0">
              <a:lnSpc>
                <a:spcPct val="90000"/>
              </a:lnSpc>
              <a:spcBef>
                <a:spcPts val="0"/>
              </a:spcBef>
              <a:spcAft>
                <a:spcPts val="0"/>
              </a:spcAft>
              <a:buClr>
                <a:schemeClr val="dk1"/>
              </a:buClr>
              <a:buSzPts val="1800"/>
              <a:buFont typeface="Arial"/>
              <a:buNone/>
            </a:pPr>
            <a:endParaRPr sz="1800" u="sng" dirty="0">
              <a:solidFill>
                <a:srgbClr val="000000"/>
              </a:solidFill>
              <a:latin typeface="Calibri"/>
              <a:ea typeface="Calibri"/>
              <a:cs typeface="Calibri"/>
              <a:sym typeface="Calibri"/>
              <a:hlinkClick r:id="rId5"/>
            </a:endParaRPr>
          </a:p>
          <a:p>
            <a:pPr marL="228600" marR="0" lvl="0" indent="-228600" algn="l" rtl="0">
              <a:lnSpc>
                <a:spcPct val="90000"/>
              </a:lnSpc>
              <a:spcBef>
                <a:spcPts val="1000"/>
              </a:spcBef>
              <a:spcAft>
                <a:spcPts val="0"/>
              </a:spcAft>
              <a:buClr>
                <a:srgbClr val="000000"/>
              </a:buClr>
              <a:buSzPts val="2400"/>
              <a:buFont typeface="Arial"/>
              <a:buChar char="•"/>
            </a:pPr>
            <a:r>
              <a:rPr lang="en-US" sz="2400" u="sng" dirty="0">
                <a:solidFill>
                  <a:srgbClr val="000000"/>
                </a:solidFill>
                <a:latin typeface="Calibri"/>
                <a:ea typeface="Calibri"/>
                <a:cs typeface="Calibri"/>
                <a:sym typeface="Calibri"/>
                <a:hlinkClick r:id="rId5"/>
              </a:rPr>
              <a:t>https://alzheimer.ca/en/Home/Living-with-dementia/Caring-for-someone/Self-care-for-the-caregiver</a:t>
            </a:r>
            <a:endParaRPr sz="2400" dirty="0">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5"/>
        <p:cNvGrpSpPr/>
        <p:nvPr/>
      </p:nvGrpSpPr>
      <p:grpSpPr>
        <a:xfrm>
          <a:off x="0" y="0"/>
          <a:ext cx="0" cy="0"/>
          <a:chOff x="0" y="0"/>
          <a:chExt cx="0" cy="0"/>
        </a:xfrm>
      </p:grpSpPr>
      <p:sp>
        <p:nvSpPr>
          <p:cNvPr id="136" name="Google Shape;136;p8"/>
          <p:cNvSpPr txBox="1"/>
          <p:nvPr/>
        </p:nvSpPr>
        <p:spPr>
          <a:xfrm>
            <a:off x="107504" y="1505396"/>
            <a:ext cx="3080302" cy="483205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2800" dirty="0" smtClean="0">
                <a:solidFill>
                  <a:srgbClr val="0070C0"/>
                </a:solidFill>
                <a:latin typeface="Calibri"/>
                <a:ea typeface="Calibri"/>
                <a:cs typeface="Calibri"/>
                <a:sym typeface="Calibri"/>
              </a:rPr>
              <a:t>ПРЕДИ ПОСЕЩЕНИЕТО</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bg-BG" sz="1800" dirty="0" smtClean="0">
                <a:solidFill>
                  <a:schemeClr val="dk1"/>
                </a:solidFill>
                <a:latin typeface="Calibri"/>
                <a:ea typeface="Calibri"/>
                <a:cs typeface="Calibri"/>
                <a:sym typeface="Calibri"/>
              </a:rPr>
              <a:t>ФОКУСИРАЙТЕ СЕ ВЪРХУ СЕБЕ СИ </a:t>
            </a:r>
            <a:r>
              <a:rPr lang="bg-BG" sz="1800" dirty="0" smtClean="0">
                <a:solidFill>
                  <a:schemeClr val="dk1"/>
                </a:solidFill>
                <a:latin typeface="Calibri"/>
                <a:ea typeface="Calibri"/>
                <a:cs typeface="Calibri"/>
                <a:sym typeface="Calibri"/>
              </a:rPr>
              <a:t>И ВЪРХУ: </a:t>
            </a:r>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a:t>
            </a:r>
            <a:r>
              <a:rPr lang="bg-BG" sz="1800" dirty="0" smtClean="0">
                <a:solidFill>
                  <a:schemeClr val="dk1"/>
                </a:solidFill>
                <a:latin typeface="Calibri"/>
                <a:ea typeface="Calibri"/>
                <a:cs typeface="Calibri"/>
                <a:sym typeface="Calibri"/>
              </a:rPr>
              <a:t>ПОСЕЩЕНИЕТО</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bg-BG" sz="1800" dirty="0" smtClean="0">
                <a:solidFill>
                  <a:schemeClr val="dk1"/>
                </a:solidFill>
                <a:latin typeface="Calibri"/>
                <a:ea typeface="Calibri"/>
                <a:cs typeface="Calibri"/>
                <a:sym typeface="Calibri"/>
              </a:rPr>
              <a:t>НАЙ-СКОРОШНОТО </a:t>
            </a:r>
            <a:r>
              <a:rPr lang="bg-BG" sz="1800" dirty="0" smtClean="0">
                <a:solidFill>
                  <a:schemeClr val="dk1"/>
                </a:solidFill>
                <a:latin typeface="Calibri"/>
                <a:ea typeface="Calibri"/>
                <a:cs typeface="Calibri"/>
                <a:sym typeface="Calibri"/>
              </a:rPr>
              <a:t>СЪСТОЯНИЕ НА ПАЦИЕНТА</a:t>
            </a: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a:t>
            </a:r>
            <a:r>
              <a:rPr lang="bg-BG" sz="1800" dirty="0" smtClean="0">
                <a:solidFill>
                  <a:schemeClr val="dk1"/>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ВАШИТЕ ПОТРЕБНОСТИ</a:t>
            </a:r>
            <a:r>
              <a:rPr lang="en-US" sz="1800" dirty="0">
                <a:solidFill>
                  <a:schemeClr val="dk1"/>
                </a:solidFill>
                <a:latin typeface="Calibri"/>
                <a:ea typeface="Calibri"/>
                <a:cs typeface="Calibri"/>
                <a:sym typeface="Calibri"/>
              </a:rPr>
              <a:t/>
            </a:r>
            <a:br>
              <a:rPr lang="en-US" sz="1800" dirty="0">
                <a:solidFill>
                  <a:schemeClr val="dk1"/>
                </a:solidFill>
                <a:latin typeface="Calibri"/>
                <a:ea typeface="Calibri"/>
                <a:cs typeface="Calibri"/>
                <a:sym typeface="Calibri"/>
              </a:rPr>
            </a:b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p:txBody>
      </p:sp>
      <p:sp>
        <p:nvSpPr>
          <p:cNvPr id="137" name="Google Shape;137;p8"/>
          <p:cNvSpPr txBox="1"/>
          <p:nvPr/>
        </p:nvSpPr>
        <p:spPr>
          <a:xfrm>
            <a:off x="3398251" y="2307560"/>
            <a:ext cx="2563522" cy="31700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2800" dirty="0" smtClean="0">
                <a:solidFill>
                  <a:srgbClr val="0070C0"/>
                </a:solidFill>
                <a:latin typeface="Calibri"/>
                <a:ea typeface="Calibri"/>
                <a:cs typeface="Calibri"/>
                <a:sym typeface="Calibri"/>
              </a:rPr>
              <a:t>ПО ВРЕМЕ НА ПОСЕЩЕНИЕТО</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Calibri"/>
                <a:ea typeface="Calibri"/>
                <a:cs typeface="Calibri"/>
                <a:sym typeface="Calibri"/>
              </a:rPr>
              <a:t> </a:t>
            </a:r>
            <a:r>
              <a:rPr lang="bg-BG" sz="1800" dirty="0" smtClean="0">
                <a:solidFill>
                  <a:schemeClr val="dk1"/>
                </a:solidFill>
                <a:latin typeface="Calibri"/>
                <a:ea typeface="Calibri"/>
                <a:cs typeface="Calibri"/>
                <a:sym typeface="Calibri"/>
              </a:rPr>
              <a:t>ОПИШЕТЕ СЪСТОЯНИЕТО НА ПАЦИЕНТА</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1800"/>
              <a:buFont typeface="Arial"/>
              <a:buChar char="•"/>
            </a:pPr>
            <a:r>
              <a:rPr lang="bg-BG" sz="1800" dirty="0" smtClean="0">
                <a:solidFill>
                  <a:schemeClr val="dk1"/>
                </a:solidFill>
                <a:latin typeface="Calibri"/>
                <a:ea typeface="Calibri"/>
                <a:cs typeface="Calibri"/>
                <a:sym typeface="Calibri"/>
              </a:rPr>
              <a:t>СПОДЕЛЕТЕ ВАШИТЕ ПРИТЕСНЕНИЯ</a:t>
            </a:r>
          </a:p>
          <a:p>
            <a:pPr marL="285750" marR="0" lvl="0" indent="-285750" algn="l" rtl="0">
              <a:spcBef>
                <a:spcPts val="0"/>
              </a:spcBef>
              <a:spcAft>
                <a:spcPts val="0"/>
              </a:spcAft>
              <a:buClr>
                <a:schemeClr val="dk1"/>
              </a:buClr>
              <a:buSzPts val="1800"/>
              <a:buFont typeface="Arial"/>
              <a:buChar char="•"/>
            </a:pPr>
            <a:endParaRPr sz="1800" u="sng" dirty="0">
              <a:solidFill>
                <a:schemeClr val="dk1"/>
              </a:solidFill>
              <a:latin typeface="Calibri"/>
              <a:ea typeface="Calibri"/>
              <a:cs typeface="Calibri"/>
              <a:sym typeface="Calibri"/>
            </a:endParaRPr>
          </a:p>
        </p:txBody>
      </p:sp>
      <p:sp>
        <p:nvSpPr>
          <p:cNvPr id="138" name="Google Shape;138;p8"/>
          <p:cNvSpPr txBox="1"/>
          <p:nvPr/>
        </p:nvSpPr>
        <p:spPr>
          <a:xfrm>
            <a:off x="107504" y="148318"/>
            <a:ext cx="9145016" cy="95406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2800" dirty="0" smtClean="0">
                <a:solidFill>
                  <a:srgbClr val="000000"/>
                </a:solidFill>
                <a:latin typeface="Times New Roman" panose="02020603050405020304" pitchFamily="18" charset="0"/>
                <a:ea typeface="Calibri"/>
                <a:cs typeface="Times New Roman" panose="02020603050405020304" pitchFamily="18" charset="0"/>
                <a:sym typeface="Calibri"/>
              </a:rPr>
              <a:t>	КОМУНИКИРАНЕ НА ПОТРЕБНОСТИТЕ ПРЕД ЗДРАВНИТЕ СПЕЦИАЛИСТИ</a:t>
            </a:r>
          </a:p>
        </p:txBody>
      </p:sp>
      <p:sp>
        <p:nvSpPr>
          <p:cNvPr id="139" name="Google Shape;139;p8"/>
          <p:cNvSpPr/>
          <p:nvPr/>
        </p:nvSpPr>
        <p:spPr>
          <a:xfrm>
            <a:off x="6407696" y="3428999"/>
            <a:ext cx="2736304" cy="276994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bg-BG" sz="2800" dirty="0" smtClean="0">
                <a:solidFill>
                  <a:srgbClr val="0070C0"/>
                </a:solidFill>
                <a:latin typeface="Calibri"/>
                <a:ea typeface="Calibri"/>
                <a:cs typeface="Calibri"/>
                <a:sym typeface="Calibri"/>
              </a:rPr>
              <a:t>СЛЕД ПОСЕЩЕНИЕТО</a:t>
            </a:r>
            <a:r>
              <a:rPr lang="en-US" sz="2800" dirty="0">
                <a:solidFill>
                  <a:srgbClr val="0070C0"/>
                </a:solidFill>
                <a:latin typeface="Calibri"/>
                <a:ea typeface="Calibri"/>
                <a:cs typeface="Calibri"/>
                <a:sym typeface="Calibri"/>
              </a:rPr>
              <a:t/>
            </a:r>
            <a:br>
              <a:rPr lang="en-US" sz="2800" dirty="0">
                <a:solidFill>
                  <a:srgbClr val="0070C0"/>
                </a:solidFill>
                <a:latin typeface="Calibri"/>
                <a:ea typeface="Calibri"/>
                <a:cs typeface="Calibri"/>
                <a:sym typeface="Calibri"/>
              </a:rPr>
            </a:br>
            <a:endParaRPr sz="2800" dirty="0">
              <a:solidFill>
                <a:srgbClr val="0070C0"/>
              </a:solidFill>
              <a:latin typeface="Calibri"/>
              <a:ea typeface="Calibri"/>
              <a:cs typeface="Calibri"/>
              <a:sym typeface="Calibri"/>
            </a:endParaRPr>
          </a:p>
          <a:p>
            <a:pPr marL="285750" marR="0" lvl="0" indent="-285750" algn="l" rtl="0">
              <a:spcBef>
                <a:spcPts val="0"/>
              </a:spcBef>
              <a:spcAft>
                <a:spcPts val="0"/>
              </a:spcAft>
              <a:buClr>
                <a:srgbClr val="000000"/>
              </a:buClr>
              <a:buSzPts val="1800"/>
              <a:buFont typeface="Arial"/>
              <a:buChar char="•"/>
            </a:pPr>
            <a:r>
              <a:rPr lang="bg-BG" sz="1800" dirty="0" smtClean="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ВОДЕТЕ СИ БЕЛЕЖКИ ЗА ВАШИЯ ПАЦИЕНТ</a:t>
            </a:r>
          </a:p>
          <a:p>
            <a:pPr marL="285750" marR="0" lvl="0" indent="-171450" algn="l" rtl="0">
              <a:spcBef>
                <a:spcPts val="0"/>
              </a:spcBef>
              <a:spcAft>
                <a:spcPts val="0"/>
              </a:spcAft>
              <a:buClr>
                <a:schemeClr val="dk1"/>
              </a:buClr>
              <a:buSzPts val="1800"/>
              <a:buFont typeface="Arial"/>
              <a:buNone/>
            </a:pPr>
            <a:endParaRPr sz="1800" dirty="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endParaRPr>
          </a:p>
          <a:p>
            <a:pPr marL="285750" marR="0" lvl="0" indent="-285750" algn="l" rtl="0">
              <a:spcBef>
                <a:spcPts val="0"/>
              </a:spcBef>
              <a:spcAft>
                <a:spcPts val="0"/>
              </a:spcAft>
              <a:buClr>
                <a:srgbClr val="000000"/>
              </a:buClr>
              <a:buSzPts val="1800"/>
              <a:buFont typeface="Arial"/>
              <a:buChar char="•"/>
            </a:pPr>
            <a:r>
              <a:rPr lang="bg-BG" sz="1800" dirty="0" smtClean="0">
                <a:solidFill>
                  <a:srgbClr val="000000"/>
                </a:solidFill>
                <a:latin typeface="Calibri"/>
                <a:ea typeface="Calibri"/>
                <a:cs typeface="Calibri"/>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БЕЛЕЖКИ ЗА ВАС САМИТЕ</a:t>
            </a:r>
            <a:endParaRPr sz="2800" dirty="0">
              <a:solidFill>
                <a:srgbClr val="0070C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7"/>
        <p:cNvGrpSpPr/>
        <p:nvPr/>
      </p:nvGrpSpPr>
      <p:grpSpPr>
        <a:xfrm>
          <a:off x="0" y="0"/>
          <a:ext cx="0" cy="0"/>
          <a:chOff x="0" y="0"/>
          <a:chExt cx="0" cy="0"/>
        </a:xfrm>
      </p:grpSpPr>
      <p:sp>
        <p:nvSpPr>
          <p:cNvPr id="128" name="Google Shape;128;p7"/>
          <p:cNvSpPr/>
          <p:nvPr/>
        </p:nvSpPr>
        <p:spPr>
          <a:xfrm>
            <a:off x="-1425963" y="375252"/>
            <a:ext cx="9217024" cy="101254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15000"/>
              </a:lnSpc>
              <a:spcBef>
                <a:spcPts val="0"/>
              </a:spcBef>
              <a:spcAft>
                <a:spcPts val="0"/>
              </a:spcAft>
              <a:buClr>
                <a:srgbClr val="000000"/>
              </a:buClr>
              <a:buSzPts val="2400"/>
              <a:buFont typeface="Calibri"/>
              <a:buNone/>
              <a:tabLst/>
              <a:defRPr/>
            </a:pPr>
            <a: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t/>
            </a:r>
            <a:br>
              <a:rPr kumimoji="0" lang="en-US" sz="24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2800" b="0" i="0" u="sng" strike="noStrike" kern="0" cap="none" spc="0" normalizeH="0" baseline="0" noProof="0" dirty="0">
              <a:ln>
                <a:noFill/>
              </a:ln>
              <a:solidFill>
                <a:srgbClr val="000000"/>
              </a:solidFill>
              <a:effectLst/>
              <a:uLnTx/>
              <a:uFillTx/>
              <a:latin typeface="Calibri"/>
              <a:ea typeface="Calibri"/>
              <a:cs typeface="Calibri"/>
              <a:sym typeface="Calibri"/>
              <a:hlinkClick r:id="rId4"/>
            </a:endParaRPr>
          </a:p>
        </p:txBody>
      </p:sp>
      <p:sp>
        <p:nvSpPr>
          <p:cNvPr id="129" name="Google Shape;129;p7"/>
          <p:cNvSpPr txBox="1"/>
          <p:nvPr/>
        </p:nvSpPr>
        <p:spPr>
          <a:xfrm>
            <a:off x="1352939" y="160648"/>
            <a:ext cx="7056784"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bg-BG" sz="36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ИЗТОЧНИЦИ</a:t>
            </a:r>
            <a:endParaRPr kumimoji="0" sz="36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5" name="Ορθογώνιο 4">
            <a:extLst>
              <a:ext uri="{FF2B5EF4-FFF2-40B4-BE49-F238E27FC236}">
                <a16:creationId xmlns:a16="http://schemas.microsoft.com/office/drawing/2014/main" id="{84D5207F-1CCE-4D67-9A7C-895BF8C402C0}"/>
              </a:ext>
            </a:extLst>
          </p:cNvPr>
          <p:cNvSpPr/>
          <p:nvPr/>
        </p:nvSpPr>
        <p:spPr>
          <a:xfrm>
            <a:off x="79280" y="1015579"/>
            <a:ext cx="9064720" cy="5324535"/>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hlinkClick r:id="rId5"/>
              </a:rPr>
              <a:t>https://www.alz.org/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hlinkClick r:id="rId6"/>
            </a:endParaRPr>
          </a:p>
          <a:p>
            <a:r>
              <a:rPr lang="en-US" sz="2000" dirty="0">
                <a:latin typeface="Times New Roman" panose="02020603050405020304" pitchFamily="18" charset="0"/>
                <a:cs typeface="Times New Roman" panose="02020603050405020304" pitchFamily="18" charset="0"/>
                <a:hlinkClick r:id="rId6"/>
              </a:rPr>
              <a:t>https://www.alzheimers.org.uk/get-support/daily-living</a:t>
            </a:r>
            <a:endParaRPr lang="en-US" sz="2000" dirty="0">
              <a:solidFill>
                <a:srgbClr val="303030"/>
              </a:solidFill>
              <a:latin typeface="Times New Roman" panose="02020603050405020304" pitchFamily="18" charset="0"/>
              <a:cs typeface="Times New Roman" panose="02020603050405020304" pitchFamily="18" charset="0"/>
            </a:endParaRPr>
          </a:p>
          <a:p>
            <a:endParaRPr lang="en-US" sz="2000" dirty="0">
              <a:solidFill>
                <a:srgbClr val="303030"/>
              </a:solidFill>
              <a:latin typeface="Times New Roman" panose="02020603050405020304" pitchFamily="18" charset="0"/>
              <a:cs typeface="Times New Roman" panose="02020603050405020304" pitchFamily="18" charset="0"/>
            </a:endParaRPr>
          </a:p>
          <a:p>
            <a:r>
              <a:rPr lang="en-US" sz="2000" dirty="0">
                <a:solidFill>
                  <a:srgbClr val="303030"/>
                </a:solidFill>
                <a:latin typeface="Times New Roman" panose="02020603050405020304" pitchFamily="18" charset="0"/>
                <a:cs typeface="Times New Roman" panose="02020603050405020304" pitchFamily="18" charset="0"/>
              </a:rPr>
              <a:t>Chen, C. Y., Gan, P., &amp; How, C. H. (2018). Approach to frailty in the elderly in primary care and the community. </a:t>
            </a:r>
            <a:r>
              <a:rPr lang="en-US" sz="2000" i="1" dirty="0">
                <a:solidFill>
                  <a:srgbClr val="303030"/>
                </a:solidFill>
                <a:latin typeface="Times New Roman" panose="02020603050405020304" pitchFamily="18" charset="0"/>
                <a:cs typeface="Times New Roman" panose="02020603050405020304" pitchFamily="18" charset="0"/>
              </a:rPr>
              <a:t>Singapore medical journal</a:t>
            </a:r>
            <a:r>
              <a:rPr lang="en-US" sz="2000" dirty="0">
                <a:solidFill>
                  <a:srgbClr val="303030"/>
                </a:solidFill>
                <a:latin typeface="Times New Roman" panose="02020603050405020304" pitchFamily="18" charset="0"/>
                <a:cs typeface="Times New Roman" panose="02020603050405020304" pitchFamily="18" charset="0"/>
              </a:rPr>
              <a:t>, </a:t>
            </a:r>
            <a:r>
              <a:rPr lang="en-US" sz="2000" i="1" dirty="0">
                <a:solidFill>
                  <a:srgbClr val="303030"/>
                </a:solidFill>
                <a:latin typeface="Times New Roman" panose="02020603050405020304" pitchFamily="18" charset="0"/>
                <a:cs typeface="Times New Roman" panose="02020603050405020304" pitchFamily="18" charset="0"/>
              </a:rPr>
              <a:t>59</a:t>
            </a:r>
            <a:r>
              <a:rPr lang="en-US" sz="2000" dirty="0">
                <a:solidFill>
                  <a:srgbClr val="303030"/>
                </a:solidFill>
                <a:latin typeface="Times New Roman" panose="02020603050405020304" pitchFamily="18" charset="0"/>
                <a:cs typeface="Times New Roman" panose="02020603050405020304" pitchFamily="18" charset="0"/>
              </a:rPr>
              <a:t>(5), 240–245. </a:t>
            </a:r>
            <a:br>
              <a:rPr lang="en-US" sz="2000" dirty="0">
                <a:solidFill>
                  <a:srgbClr val="303030"/>
                </a:solidFill>
                <a:latin typeface="Times New Roman" panose="02020603050405020304" pitchFamily="18" charset="0"/>
                <a:cs typeface="Times New Roman" panose="02020603050405020304" pitchFamily="18" charset="0"/>
              </a:rPr>
            </a:br>
            <a:r>
              <a:rPr lang="en-US" sz="2000" dirty="0">
                <a:solidFill>
                  <a:srgbClr val="006ACC"/>
                </a:solidFill>
                <a:latin typeface="Times New Roman" panose="02020603050405020304" pitchFamily="18" charset="0"/>
                <a:cs typeface="Times New Roman" panose="02020603050405020304" pitchFamily="18" charset="0"/>
              </a:rPr>
              <a:t>https://doi:10.11622/smedj.2018052</a:t>
            </a: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a:solidFill>
                  <a:srgbClr val="333333"/>
                </a:solidFill>
                <a:latin typeface="Times New Roman" panose="02020603050405020304" pitchFamily="18" charset="0"/>
                <a:cs typeface="Times New Roman" panose="02020603050405020304" pitchFamily="18" charset="0"/>
              </a:rPr>
              <a:t>Guinan, P. (2016). Frailty and Old Age. </a:t>
            </a:r>
            <a:r>
              <a:rPr lang="en-US" sz="2000" i="1" dirty="0">
                <a:solidFill>
                  <a:srgbClr val="333333"/>
                </a:solidFill>
                <a:latin typeface="Times New Roman" panose="02020603050405020304" pitchFamily="18" charset="0"/>
                <a:cs typeface="Times New Roman" panose="02020603050405020304" pitchFamily="18" charset="0"/>
              </a:rPr>
              <a:t>The Linacre Quarterly</a:t>
            </a:r>
            <a:r>
              <a:rPr lang="en-US" sz="2000" dirty="0">
                <a:solidFill>
                  <a:srgbClr val="333333"/>
                </a:solidFill>
                <a:latin typeface="Times New Roman" panose="02020603050405020304" pitchFamily="18" charset="0"/>
                <a:cs typeface="Times New Roman" panose="02020603050405020304" pitchFamily="18" charset="0"/>
              </a:rPr>
              <a:t>, </a:t>
            </a:r>
            <a:r>
              <a:rPr lang="en-US" sz="2000" i="1" dirty="0">
                <a:solidFill>
                  <a:srgbClr val="333333"/>
                </a:solidFill>
                <a:latin typeface="Times New Roman" panose="02020603050405020304" pitchFamily="18" charset="0"/>
                <a:cs typeface="Times New Roman" panose="02020603050405020304" pitchFamily="18" charset="0"/>
              </a:rPr>
              <a:t>83</a:t>
            </a:r>
            <a:r>
              <a:rPr lang="en-US" sz="2000" dirty="0">
                <a:solidFill>
                  <a:srgbClr val="333333"/>
                </a:solidFill>
                <a:latin typeface="Times New Roman" panose="02020603050405020304" pitchFamily="18" charset="0"/>
                <a:cs typeface="Times New Roman" panose="02020603050405020304" pitchFamily="18" charset="0"/>
              </a:rPr>
              <a:t>(2), 131-133. </a:t>
            </a:r>
          </a:p>
          <a:p>
            <a:r>
              <a:rPr lang="en-US" sz="2000" dirty="0">
                <a:solidFill>
                  <a:srgbClr val="006ACC"/>
                </a:solidFill>
                <a:latin typeface="Times New Roman" panose="02020603050405020304" pitchFamily="18" charset="0"/>
                <a:cs typeface="Times New Roman" panose="02020603050405020304" pitchFamily="18" charset="0"/>
                <a:hlinkClick r:id="rId7"/>
              </a:rPr>
              <a:t>https://doi.org/10.1080/00243639.2016.1160995</a:t>
            </a:r>
            <a:endParaRPr lang="en-US"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r>
              <a:rPr lang="en-US" sz="2000" dirty="0" err="1">
                <a:solidFill>
                  <a:srgbClr val="333333"/>
                </a:solidFill>
                <a:latin typeface="Times New Roman" panose="02020603050405020304" pitchFamily="18" charset="0"/>
                <a:cs typeface="Times New Roman" panose="02020603050405020304" pitchFamily="18" charset="0"/>
              </a:rPr>
              <a:t>Torpy</a:t>
            </a:r>
            <a:r>
              <a:rPr lang="en-US" sz="2000" dirty="0">
                <a:solidFill>
                  <a:srgbClr val="333333"/>
                </a:solidFill>
                <a:latin typeface="Times New Roman" panose="02020603050405020304" pitchFamily="18" charset="0"/>
                <a:cs typeface="Times New Roman" panose="02020603050405020304" pitchFamily="18" charset="0"/>
              </a:rPr>
              <a:t>, J.M, </a:t>
            </a:r>
            <a:r>
              <a:rPr lang="en-US" sz="2000" dirty="0" err="1">
                <a:solidFill>
                  <a:srgbClr val="333333"/>
                </a:solidFill>
                <a:latin typeface="Times New Roman" panose="02020603050405020304" pitchFamily="18" charset="0"/>
                <a:cs typeface="Times New Roman" panose="02020603050405020304" pitchFamily="18" charset="0"/>
              </a:rPr>
              <a:t>Lynm</a:t>
            </a:r>
            <a:r>
              <a:rPr lang="en-US" sz="2000" dirty="0">
                <a:solidFill>
                  <a:srgbClr val="333333"/>
                </a:solidFill>
                <a:latin typeface="Times New Roman" panose="02020603050405020304" pitchFamily="18" charset="0"/>
                <a:cs typeface="Times New Roman" panose="02020603050405020304" pitchFamily="18" charset="0"/>
              </a:rPr>
              <a:t> C, Glass, R.M. (2006). Frailty in Older Adults. JAMA, 296(18):2280. </a:t>
            </a:r>
          </a:p>
          <a:p>
            <a:r>
              <a:rPr lang="en-US" sz="2000" dirty="0">
                <a:solidFill>
                  <a:srgbClr val="006ACC"/>
                </a:solidFill>
                <a:latin typeface="Times New Roman" panose="02020603050405020304" pitchFamily="18" charset="0"/>
                <a:cs typeface="Times New Roman" panose="02020603050405020304" pitchFamily="18" charset="0"/>
              </a:rPr>
              <a:t>http://doi:10.1001/jama.296.18.2280</a:t>
            </a:r>
            <a:endParaRPr lang="el-GR" sz="2000" dirty="0">
              <a:solidFill>
                <a:srgbClr val="006ACC"/>
              </a:solidFill>
              <a:latin typeface="Times New Roman" panose="02020603050405020304" pitchFamily="18" charset="0"/>
              <a:cs typeface="Times New Roman" panose="02020603050405020304" pitchFamily="18" charset="0"/>
            </a:endParaRPr>
          </a:p>
          <a:p>
            <a:endParaRPr lang="en-US" sz="2000" dirty="0">
              <a:solidFill>
                <a:srgbClr val="006ACC"/>
              </a:solidFill>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0268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3"/>
        <p:cNvGrpSpPr/>
        <p:nvPr/>
      </p:nvGrpSpPr>
      <p:grpSpPr>
        <a:xfrm>
          <a:off x="0" y="0"/>
          <a:ext cx="0" cy="0"/>
          <a:chOff x="0" y="0"/>
          <a:chExt cx="0" cy="0"/>
        </a:xfrm>
      </p:grpSpPr>
      <p:sp>
        <p:nvSpPr>
          <p:cNvPr id="3" name="Google Shape;175;p12">
            <a:extLst>
              <a:ext uri="{FF2B5EF4-FFF2-40B4-BE49-F238E27FC236}">
                <a16:creationId xmlns:a16="http://schemas.microsoft.com/office/drawing/2014/main" id="{0FE94355-C3DB-431D-A42F-5C5BA3434F33}"/>
              </a:ext>
            </a:extLst>
          </p:cNvPr>
          <p:cNvSpPr txBox="1"/>
          <p:nvPr/>
        </p:nvSpPr>
        <p:spPr>
          <a:xfrm>
            <a:off x="2295729" y="4929425"/>
            <a:ext cx="5896550" cy="461624"/>
          </a:xfrm>
          <a:prstGeom prst="rect">
            <a:avLst/>
          </a:prstGeom>
          <a:noFill/>
          <a:ln>
            <a:noFill/>
          </a:ln>
        </p:spPr>
        <p:txBody>
          <a:bodyPr spcFirstLastPara="1" wrap="square" lIns="91425" tIns="45700" rIns="91425" bIns="45700" anchor="t" anchorCtr="0">
            <a:spAutoFit/>
          </a:bodyPr>
          <a:lstStyle/>
          <a:p>
            <a:pPr lvl="0">
              <a:buSzPts val="3200"/>
            </a:pPr>
            <a:r>
              <a:rPr lang="bg-BG" sz="2400" dirty="0">
                <a:latin typeface="Calibri"/>
                <a:ea typeface="Calibri"/>
                <a:cs typeface="Calibri"/>
                <a:sym typeface="Calibri"/>
              </a:rPr>
              <a:t>БЛАГОДАРИМ ВИ ЗА ВНИМАНИЕТО!</a:t>
            </a:r>
            <a:endParaRPr lang="bg-BG"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4" name="Google Shape;94;p2"/>
          <p:cNvSpPr txBox="1"/>
          <p:nvPr/>
        </p:nvSpPr>
        <p:spPr>
          <a:xfrm>
            <a:off x="3677055" y="188640"/>
            <a:ext cx="5224349" cy="95406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bg-BG"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РАЗБИРАНЕ НА ХОРА, СТРАДАЩИ</a:t>
            </a:r>
            <a:r>
              <a:rPr kumimoji="0" lang="bg-BG" sz="2800" b="0" i="0" u="none" strike="noStrike" kern="0" cap="none" spc="0" normalizeH="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 ОТ СЛАБОСТ</a:t>
            </a:r>
            <a:endParaRPr kumimoji="0"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
        <p:nvSpPr>
          <p:cNvPr id="95" name="Google Shape;95;p2"/>
          <p:cNvSpPr txBox="1"/>
          <p:nvPr/>
        </p:nvSpPr>
        <p:spPr>
          <a:xfrm>
            <a:off x="3552123" y="1485607"/>
            <a:ext cx="5349281" cy="4401164"/>
          </a:xfrm>
          <a:prstGeom prst="rect">
            <a:avLst/>
          </a:prstGeom>
          <a:noFill/>
          <a:ln>
            <a:noFill/>
          </a:ln>
        </p:spPr>
        <p:txBody>
          <a:bodyPr spcFirstLastPara="1" wrap="square" lIns="91425" tIns="45700" rIns="91425" bIns="45700" anchor="t" anchorCtr="0">
            <a:spAutoFit/>
          </a:bodyPr>
          <a:lstStyle/>
          <a:p>
            <a:pPr>
              <a:buSzPts val="2400"/>
              <a:defRPr/>
            </a:pPr>
            <a:r>
              <a:rPr lang="bg-BG" sz="2000" dirty="0" smtClean="0">
                <a:latin typeface="Times New Roman" panose="02020603050405020304" pitchFamily="18" charset="0"/>
                <a:ea typeface="Calibri" panose="020F0502020204030204" pitchFamily="34" charset="0"/>
                <a:cs typeface="Times New Roman" panose="02020603050405020304" pitchFamily="18" charset="0"/>
              </a:rPr>
              <a:t>Слабостта</a:t>
            </a:r>
            <a:r>
              <a:rPr lang="en-US" sz="2000" dirty="0" smtClean="0">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Times New Roman" panose="02020603050405020304" pitchFamily="18" charset="0"/>
                <a:ea typeface="Calibri" panose="020F0502020204030204" pitchFamily="34" charset="0"/>
                <a:cs typeface="Times New Roman" panose="02020603050405020304" pitchFamily="18" charset="0"/>
              </a:rPr>
              <a:t>:</a:t>
            </a:r>
          </a:p>
          <a:p>
            <a:pPr>
              <a:buSzPts val="2400"/>
              <a:defRPr/>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defRPr/>
            </a:pPr>
            <a:r>
              <a:rPr lang="bg-BG" sz="2000" dirty="0">
                <a:latin typeface="Times New Roman" panose="02020603050405020304" pitchFamily="18" charset="0"/>
                <a:ea typeface="Calibri" panose="020F0502020204030204" pitchFamily="34" charset="0"/>
                <a:cs typeface="Times New Roman" panose="02020603050405020304" pitchFamily="18" charset="0"/>
              </a:rPr>
              <a:t>е</a:t>
            </a:r>
            <a:r>
              <a:rPr lang="bg-BG" sz="2000" dirty="0" smtClean="0">
                <a:latin typeface="Times New Roman" panose="02020603050405020304" pitchFamily="18" charset="0"/>
                <a:ea typeface="Calibri" panose="020F0502020204030204" pitchFamily="34" charset="0"/>
                <a:cs typeface="Times New Roman" panose="02020603050405020304" pitchFamily="18" charset="0"/>
              </a:rPr>
              <a:t> силно свързана със старостта</a:t>
            </a:r>
            <a:endParaRPr kumimoji="0" lang="en-US"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a:p>
            <a:pPr marL="285750" lvl="0" indent="-285750">
              <a:buSzPts val="2400"/>
              <a:buFont typeface="Arial"/>
              <a:buChar char="•"/>
            </a:pPr>
            <a:r>
              <a:rPr lang="bg-BG" sz="2000" dirty="0">
                <a:latin typeface="Times New Roman" panose="02020603050405020304" pitchFamily="18" charset="0"/>
                <a:ea typeface="Calibri"/>
                <a:cs typeface="Times New Roman" panose="02020603050405020304" pitchFamily="18" charset="0"/>
                <a:sym typeface="Calibri"/>
              </a:rPr>
              <a:t>к</a:t>
            </a:r>
            <a:r>
              <a:rPr lang="bg-BG" sz="2000" dirty="0" smtClean="0">
                <a:latin typeface="Times New Roman" panose="02020603050405020304" pitchFamily="18" charset="0"/>
                <a:ea typeface="Calibri"/>
                <a:cs typeface="Times New Roman" panose="02020603050405020304" pitchFamily="18" charset="0"/>
                <a:sym typeface="Calibri"/>
              </a:rPr>
              <a:t>ато дума описва състоянието на отслабване и изнежване</a:t>
            </a:r>
          </a:p>
          <a:p>
            <a:pPr lvl="0" algn="r">
              <a:buSzPts val="2400"/>
            </a:pPr>
            <a:r>
              <a:rPr lang="en-US" sz="2000" dirty="0" smtClean="0">
                <a:latin typeface="Times New Roman" panose="02020603050405020304" pitchFamily="18" charset="0"/>
                <a:ea typeface="Calibri"/>
                <a:cs typeface="Times New Roman" panose="02020603050405020304" pitchFamily="18" charset="0"/>
                <a:sym typeface="Calibri"/>
              </a:rPr>
              <a:t>(</a:t>
            </a:r>
            <a:r>
              <a:rPr lang="en-US" sz="2000" dirty="0">
                <a:latin typeface="Times New Roman" panose="02020603050405020304" pitchFamily="18" charset="0"/>
                <a:ea typeface="Calibri"/>
                <a:cs typeface="Times New Roman" panose="02020603050405020304" pitchFamily="18" charset="0"/>
                <a:sym typeface="Calibri"/>
              </a:rPr>
              <a:t>Guinan,2016)</a:t>
            </a: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lvl="0" algn="r">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bg-BG" sz="2000" dirty="0" smtClean="0">
                <a:latin typeface="Times New Roman" panose="02020603050405020304" pitchFamily="18" charset="0"/>
                <a:ea typeface="Calibri"/>
                <a:cs typeface="Times New Roman" panose="02020603050405020304" pitchFamily="18" charset="0"/>
                <a:sym typeface="Calibri"/>
              </a:rPr>
              <a:t>Слабостта е гериатричен синдром, който често се описва като преходна фаза между остаряване и инвалидност</a:t>
            </a:r>
          </a:p>
          <a:p>
            <a:pPr lvl="0" algn="r">
              <a:buSzPts val="2400"/>
            </a:pPr>
            <a:r>
              <a:rPr lang="en-US" sz="2000" dirty="0" smtClean="0">
                <a:latin typeface="Times New Roman" panose="02020603050405020304" pitchFamily="18" charset="0"/>
                <a:ea typeface="Calibri"/>
                <a:cs typeface="Times New Roman" panose="02020603050405020304" pitchFamily="18" charset="0"/>
                <a:sym typeface="Calibri"/>
              </a:rPr>
              <a:t>(</a:t>
            </a:r>
            <a:r>
              <a:rPr lang="en-US" sz="2000" dirty="0">
                <a:latin typeface="Times New Roman" panose="02020603050405020304" pitchFamily="18" charset="0"/>
                <a:ea typeface="Calibri"/>
                <a:cs typeface="Times New Roman" panose="02020603050405020304" pitchFamily="18" charset="0"/>
                <a:sym typeface="Calibri"/>
              </a:rPr>
              <a:t>Chen et al.,2018)</a:t>
            </a:r>
          </a:p>
          <a:p>
            <a:pPr lvl="0">
              <a:buSzPts val="2400"/>
            </a:pPr>
            <a:endParaRPr lang="en-US" sz="2000" dirty="0">
              <a:latin typeface="Times New Roman" panose="02020603050405020304" pitchFamily="18" charset="0"/>
              <a:ea typeface="Calibri"/>
              <a:cs typeface="Times New Roman" panose="02020603050405020304" pitchFamily="18" charset="0"/>
              <a:sym typeface="Calibri"/>
            </a:endParaRPr>
          </a:p>
          <a:p>
            <a:pPr>
              <a:buSzPts val="2400"/>
            </a:pPr>
            <a:endParaRPr kumimoji="0" sz="20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39461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4" name="Ορθογώνιο 3">
            <a:extLst>
              <a:ext uri="{FF2B5EF4-FFF2-40B4-BE49-F238E27FC236}">
                <a16:creationId xmlns:a16="http://schemas.microsoft.com/office/drawing/2014/main" id="{FC40D47D-A336-4507-9CB3-357F3D17986A}"/>
              </a:ext>
            </a:extLst>
          </p:cNvPr>
          <p:cNvSpPr/>
          <p:nvPr/>
        </p:nvSpPr>
        <p:spPr>
          <a:xfrm>
            <a:off x="284583" y="1632858"/>
            <a:ext cx="8574833" cy="4832092"/>
          </a:xfrm>
          <a:prstGeom prst="rect">
            <a:avLst/>
          </a:prstGeom>
        </p:spPr>
        <p:txBody>
          <a:bodyPr wrap="square">
            <a:spAutoFit/>
          </a:bodyPr>
          <a:lstStyle/>
          <a:p>
            <a:pPr lvl="0">
              <a:buSzPts val="2400"/>
            </a:pPr>
            <a:r>
              <a:rPr lang="bg-BG" sz="2200" dirty="0" smtClean="0">
                <a:latin typeface="Times New Roman" panose="02020603050405020304" pitchFamily="18" charset="0"/>
                <a:ea typeface="Calibri"/>
                <a:cs typeface="Times New Roman" panose="02020603050405020304" pitchFamily="18" charset="0"/>
                <a:sym typeface="Calibri"/>
              </a:rPr>
              <a:t>Слабостта е състояние, свързано със загубата на физически и умствени способности </a:t>
            </a:r>
            <a:r>
              <a:rPr lang="bg-BG" sz="2200" dirty="0" smtClean="0">
                <a:latin typeface="Times New Roman" panose="02020603050405020304" pitchFamily="18" charset="0"/>
                <a:ea typeface="Calibri"/>
                <a:cs typeface="Times New Roman" panose="02020603050405020304" pitchFamily="18" charset="0"/>
                <a:sym typeface="Calibri"/>
              </a:rPr>
              <a:t>и последващата загуба </a:t>
            </a:r>
            <a:r>
              <a:rPr lang="bg-BG" sz="2200" dirty="0" smtClean="0">
                <a:latin typeface="Times New Roman" panose="02020603050405020304" pitchFamily="18" charset="0"/>
                <a:ea typeface="Calibri"/>
                <a:cs typeface="Times New Roman" panose="02020603050405020304" pitchFamily="18" charset="0"/>
                <a:sym typeface="Calibri"/>
              </a:rPr>
              <a:t>на независимост</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a:p>
            <a:pPr lvl="0" algn="just">
              <a:buSzPts val="2400"/>
            </a:pPr>
            <a:r>
              <a:rPr lang="bg-BG" sz="2200" dirty="0" smtClean="0">
                <a:latin typeface="Times New Roman" panose="02020603050405020304" pitchFamily="18" charset="0"/>
                <a:ea typeface="Calibri"/>
                <a:cs typeface="Times New Roman" panose="02020603050405020304" pitchFamily="18" charset="0"/>
                <a:sym typeface="Calibri"/>
              </a:rPr>
              <a:t>Възрастен човек, страдащ от слабост:</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a:p>
            <a:pPr marL="342900" lvl="0" indent="-342900">
              <a:buSzPts val="2400"/>
              <a:buFont typeface="Arial" panose="020B0604020202020204" pitchFamily="34" charset="0"/>
              <a:buChar char="•"/>
            </a:pPr>
            <a:r>
              <a:rPr lang="bg-BG" sz="2200" dirty="0" smtClean="0">
                <a:latin typeface="Times New Roman" panose="02020603050405020304" pitchFamily="18" charset="0"/>
                <a:ea typeface="Calibri" panose="020F0502020204030204" pitchFamily="34" charset="0"/>
                <a:cs typeface="Times New Roman" panose="02020603050405020304" pitchFamily="18" charset="0"/>
              </a:rPr>
              <a:t>Често имат комплексни медицински проблеми</a:t>
            </a:r>
          </a:p>
          <a:p>
            <a:pPr marL="342900" lvl="0" indent="-342900">
              <a:buSzPts val="2400"/>
              <a:buFont typeface="Arial" panose="020B0604020202020204" pitchFamily="34" charset="0"/>
              <a:buChar char="•"/>
            </a:pPr>
            <a:r>
              <a:rPr lang="bg-BG" sz="2200" dirty="0" smtClean="0">
                <a:latin typeface="Times New Roman" panose="02020603050405020304" pitchFamily="18" charset="0"/>
                <a:ea typeface="Calibri" panose="020F0502020204030204" pitchFamily="34" charset="0"/>
                <a:cs typeface="Times New Roman" panose="02020603050405020304" pitchFamily="18" charset="0"/>
              </a:rPr>
              <a:t>Страда </a:t>
            </a:r>
            <a:r>
              <a:rPr lang="bg-BG" sz="2200" dirty="0" smtClean="0">
                <a:latin typeface="Times New Roman" panose="02020603050405020304" pitchFamily="18" charset="0"/>
                <a:ea typeface="Calibri" panose="020F0502020204030204" pitchFamily="34" charset="0"/>
                <a:cs typeface="Times New Roman" panose="02020603050405020304" pitchFamily="18" charset="0"/>
              </a:rPr>
              <a:t>от загуба на тегло</a:t>
            </a:r>
          </a:p>
          <a:p>
            <a:pPr marL="342900" lvl="0" indent="-342900">
              <a:buSzPts val="2400"/>
              <a:buFont typeface="Arial" panose="020B0604020202020204" pitchFamily="34" charset="0"/>
              <a:buChar char="•"/>
            </a:pPr>
            <a:r>
              <a:rPr lang="bg-BG" sz="2200" dirty="0">
                <a:latin typeface="Times New Roman" panose="02020603050405020304" pitchFamily="18" charset="0"/>
                <a:ea typeface="Calibri" panose="020F0502020204030204" pitchFamily="34" charset="0"/>
                <a:cs typeface="Times New Roman" panose="02020603050405020304" pitchFamily="18" charset="0"/>
              </a:rPr>
              <a:t>О</a:t>
            </a:r>
            <a:r>
              <a:rPr lang="bg-BG" sz="2200" dirty="0" smtClean="0">
                <a:latin typeface="Times New Roman" panose="02020603050405020304" pitchFamily="18" charset="0"/>
                <a:ea typeface="Calibri" panose="020F0502020204030204" pitchFamily="34" charset="0"/>
                <a:cs typeface="Times New Roman" panose="02020603050405020304" pitchFamily="18" charset="0"/>
              </a:rPr>
              <a:t>тслабване</a:t>
            </a:r>
          </a:p>
          <a:p>
            <a:pPr marL="342900" lvl="0" indent="-342900">
              <a:buSzPts val="2400"/>
              <a:buFont typeface="Arial" panose="020B0604020202020204" pitchFamily="34" charset="0"/>
              <a:buChar char="•"/>
            </a:pPr>
            <a:r>
              <a:rPr lang="bg-BG" sz="2200" dirty="0" smtClean="0">
                <a:latin typeface="Times New Roman" panose="02020603050405020304" pitchFamily="18" charset="0"/>
                <a:ea typeface="Calibri" panose="020F0502020204030204" pitchFamily="34" charset="0"/>
                <a:cs typeface="Times New Roman" panose="02020603050405020304" pitchFamily="18" charset="0"/>
              </a:rPr>
              <a:t>Умора</a:t>
            </a:r>
          </a:p>
          <a:p>
            <a:pPr marL="342900" lvl="0" indent="-342900">
              <a:buSzPts val="2400"/>
              <a:buFont typeface="Arial" panose="020B0604020202020204" pitchFamily="34" charset="0"/>
              <a:buChar char="•"/>
            </a:pPr>
            <a:r>
              <a:rPr lang="bg-BG" sz="2200" dirty="0" smtClean="0">
                <a:latin typeface="Times New Roman" panose="02020603050405020304" pitchFamily="18" charset="0"/>
                <a:ea typeface="Calibri" panose="020F0502020204030204" pitchFamily="34" charset="0"/>
                <a:cs typeface="Times New Roman" panose="02020603050405020304" pitchFamily="18" charset="0"/>
              </a:rPr>
              <a:t>Загуба на мускулна маса</a:t>
            </a:r>
          </a:p>
          <a:p>
            <a:pPr marL="342900" lvl="0" indent="-342900">
              <a:buSzPts val="2400"/>
              <a:buFont typeface="Arial" panose="020B0604020202020204" pitchFamily="34" charset="0"/>
              <a:buChar char="•"/>
            </a:pPr>
            <a:r>
              <a:rPr lang="bg-BG" sz="2200" dirty="0" smtClean="0">
                <a:latin typeface="Times New Roman" panose="02020603050405020304" pitchFamily="18" charset="0"/>
                <a:ea typeface="Calibri" panose="020F0502020204030204" pitchFamily="34" charset="0"/>
                <a:cs typeface="Times New Roman" panose="02020603050405020304" pitchFamily="18" charset="0"/>
              </a:rPr>
              <a:t>Има нужда от помощ за ежеднвени дейности</a:t>
            </a:r>
          </a:p>
          <a:p>
            <a:pPr lvl="0">
              <a:buSzPts val="2400"/>
            </a:pPr>
            <a:r>
              <a:rPr lang="en-US" sz="2200" dirty="0">
                <a:latin typeface="Times New Roman" panose="02020603050405020304" pitchFamily="18" charset="0"/>
                <a:ea typeface="Calibri"/>
                <a:cs typeface="Times New Roman" panose="02020603050405020304" pitchFamily="18" charset="0"/>
                <a:sym typeface="Calibri"/>
              </a:rPr>
              <a:t/>
            </a:r>
            <a:br>
              <a:rPr lang="en-US" sz="2200" dirty="0">
                <a:latin typeface="Times New Roman" panose="02020603050405020304" pitchFamily="18" charset="0"/>
                <a:ea typeface="Calibri"/>
                <a:cs typeface="Times New Roman" panose="02020603050405020304" pitchFamily="18" charset="0"/>
                <a:sym typeface="Calibri"/>
              </a:rPr>
            </a:br>
            <a:r>
              <a:rPr lang="en-US" sz="2200" dirty="0">
                <a:latin typeface="Times New Roman" panose="02020603050405020304" pitchFamily="18" charset="0"/>
                <a:ea typeface="Calibri"/>
                <a:cs typeface="Times New Roman" panose="02020603050405020304" pitchFamily="18" charset="0"/>
                <a:sym typeface="Calibri"/>
              </a:rPr>
              <a:t>                                                    (</a:t>
            </a:r>
            <a:r>
              <a:rPr lang="en-US" sz="2200" dirty="0" err="1">
                <a:latin typeface="Times New Roman" panose="02020603050405020304" pitchFamily="18" charset="0"/>
                <a:ea typeface="Calibri"/>
                <a:cs typeface="Times New Roman" panose="02020603050405020304" pitchFamily="18" charset="0"/>
                <a:sym typeface="Calibri"/>
              </a:rPr>
              <a:t>Guinan</a:t>
            </a:r>
            <a:r>
              <a:rPr lang="en-US" sz="2200" dirty="0">
                <a:latin typeface="Times New Roman" panose="02020603050405020304" pitchFamily="18" charset="0"/>
                <a:ea typeface="Calibri"/>
                <a:cs typeface="Times New Roman" panose="02020603050405020304" pitchFamily="18" charset="0"/>
                <a:sym typeface="Calibri"/>
              </a:rPr>
              <a:t>, 2016; </a:t>
            </a:r>
            <a:r>
              <a:rPr lang="en-US" sz="2200" dirty="0" err="1">
                <a:latin typeface="Times New Roman" panose="02020603050405020304" pitchFamily="18" charset="0"/>
                <a:ea typeface="Calibri"/>
                <a:cs typeface="Times New Roman" panose="02020603050405020304" pitchFamily="18" charset="0"/>
                <a:sym typeface="Calibri"/>
              </a:rPr>
              <a:t>Torpy</a:t>
            </a:r>
            <a:r>
              <a:rPr lang="en-US" sz="2200" dirty="0">
                <a:latin typeface="Times New Roman" panose="02020603050405020304" pitchFamily="18" charset="0"/>
                <a:ea typeface="Calibri"/>
                <a:cs typeface="Times New Roman" panose="02020603050405020304" pitchFamily="18" charset="0"/>
                <a:sym typeface="Calibri"/>
              </a:rPr>
              <a:t> et al., 2006)</a:t>
            </a:r>
          </a:p>
          <a:p>
            <a:pPr lvl="0" algn="just">
              <a:buSzPts val="2400"/>
            </a:pPr>
            <a:endParaRPr lang="en-US" sz="2200" dirty="0">
              <a:latin typeface="Times New Roman" panose="02020603050405020304" pitchFamily="18" charset="0"/>
              <a:ea typeface="Calibri"/>
              <a:cs typeface="Times New Roman" panose="02020603050405020304" pitchFamily="18" charset="0"/>
              <a:sym typeface="Calibri"/>
            </a:endParaRPr>
          </a:p>
        </p:txBody>
      </p:sp>
      <p:sp>
        <p:nvSpPr>
          <p:cNvPr id="5" name="Google Shape;115;p5"/>
          <p:cNvSpPr txBox="1"/>
          <p:nvPr/>
        </p:nvSpPr>
        <p:spPr>
          <a:xfrm>
            <a:off x="420204" y="192713"/>
            <a:ext cx="8361955" cy="1077178"/>
          </a:xfrm>
          <a:prstGeom prst="rect">
            <a:avLst/>
          </a:prstGeom>
          <a:noFill/>
          <a:ln>
            <a:noFill/>
          </a:ln>
        </p:spPr>
        <p:txBody>
          <a:bodyPr spcFirstLastPara="1" wrap="square" lIns="91425" tIns="45700" rIns="91425" bIns="45700" anchor="t" anchorCtr="0">
            <a:spAutoFit/>
          </a:bodyPr>
          <a:lstStyle/>
          <a:p>
            <a:pPr lvl="0" algn="ctr">
              <a:buSzPts val="3200"/>
              <a:defRPr/>
            </a:pPr>
            <a:r>
              <a:rPr lang="ru-RU" sz="3200" dirty="0">
                <a:latin typeface="Times New Roman" panose="02020603050405020304" pitchFamily="18" charset="0"/>
                <a:ea typeface="Calibri"/>
                <a:cs typeface="Times New Roman" panose="02020603050405020304" pitchFamily="18" charset="0"/>
                <a:sym typeface="Calibri"/>
              </a:rPr>
              <a:t>ОСТАРЯВАНЕ: КАКВО Е ЧОВЕК ДА СТРАДА ОТ СЛАБОСТ</a:t>
            </a:r>
          </a:p>
        </p:txBody>
      </p:sp>
    </p:spTree>
    <p:extLst>
      <p:ext uri="{BB962C8B-B14F-4D97-AF65-F5344CB8AC3E}">
        <p14:creationId xmlns:p14="http://schemas.microsoft.com/office/powerpoint/2010/main" val="392018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420204" y="192713"/>
            <a:ext cx="8361955" cy="1077178"/>
          </a:xfrm>
          <a:prstGeom prst="rect">
            <a:avLst/>
          </a:prstGeom>
          <a:noFill/>
          <a:ln>
            <a:noFill/>
          </a:ln>
        </p:spPr>
        <p:txBody>
          <a:bodyPr spcFirstLastPara="1" wrap="square" lIns="91425" tIns="45700" rIns="91425" bIns="45700" anchor="t" anchorCtr="0">
            <a:spAutoFit/>
          </a:bodyPr>
          <a:lstStyle/>
          <a:p>
            <a:pPr lvl="0" algn="ctr">
              <a:buSzPts val="3200"/>
              <a:defRPr/>
            </a:pPr>
            <a:r>
              <a:rPr lang="ru-RU" sz="3200" dirty="0">
                <a:latin typeface="Times New Roman" panose="02020603050405020304" pitchFamily="18" charset="0"/>
                <a:ea typeface="Calibri"/>
                <a:cs typeface="Times New Roman" panose="02020603050405020304" pitchFamily="18" charset="0"/>
                <a:sym typeface="Calibri"/>
              </a:rPr>
              <a:t>ОСТАРЯВАНЕ: КАКВО Е ЧОВЕК ДА СТРАДА ОТ СЛАБОСТ</a:t>
            </a:r>
          </a:p>
        </p:txBody>
      </p:sp>
      <p:sp>
        <p:nvSpPr>
          <p:cNvPr id="4" name="Ορθογώνιο 3">
            <a:extLst>
              <a:ext uri="{FF2B5EF4-FFF2-40B4-BE49-F238E27FC236}">
                <a16:creationId xmlns:a16="http://schemas.microsoft.com/office/drawing/2014/main" id="{FC40D47D-A336-4507-9CB3-357F3D17986A}"/>
              </a:ext>
            </a:extLst>
          </p:cNvPr>
          <p:cNvSpPr/>
          <p:nvPr/>
        </p:nvSpPr>
        <p:spPr>
          <a:xfrm>
            <a:off x="313766" y="1595021"/>
            <a:ext cx="8574833" cy="4893647"/>
          </a:xfrm>
          <a:prstGeom prst="rect">
            <a:avLst/>
          </a:prstGeom>
        </p:spPr>
        <p:txBody>
          <a:bodyPr wrap="square">
            <a:spAutoFit/>
          </a:bodyPr>
          <a:lstStyle/>
          <a:p>
            <a:pPr algn="ctr">
              <a:buSzPts val="2400"/>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Влошаване </a:t>
            </a: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на слабостта може да доведе до</a:t>
            </a:r>
            <a:r>
              <a:rPr lang="en-US" sz="2400"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a:buSzPts val="2400"/>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Увеличаване на риска от падания</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Инвалидност</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Обездвижване</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Хоспитализации</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Институционализация</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Лошо качество на живот</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Смърт</a:t>
            </a:r>
          </a:p>
          <a:p>
            <a:pPr marL="342900" indent="-342900">
              <a:buSzPts val="2400"/>
              <a:buFont typeface="Arial" panose="020B0604020202020204" pitchFamily="34" charset="0"/>
              <a:buChar char="•"/>
            </a:pPr>
            <a:r>
              <a:rPr lang="bg-BG" sz="2400" dirty="0" smtClean="0">
                <a:latin typeface="Times New Roman" panose="02020603050405020304" pitchFamily="18" charset="0"/>
                <a:ea typeface="Calibri" panose="020F0502020204030204" pitchFamily="34" charset="0"/>
                <a:cs typeface="Times New Roman" panose="02020603050405020304" pitchFamily="18" charset="0"/>
              </a:rPr>
              <a:t>Тежестта на грижите</a:t>
            </a:r>
          </a:p>
          <a:p>
            <a:pPr lvl="0">
              <a:buSzPts val="2400"/>
            </a:pPr>
            <a:endParaRPr lang="en-US" sz="2400" dirty="0">
              <a:latin typeface="Times New Roman" panose="02020603050405020304" pitchFamily="18" charset="0"/>
              <a:ea typeface="Calibri"/>
              <a:cs typeface="Times New Roman" panose="02020603050405020304" pitchFamily="18" charset="0"/>
              <a:sym typeface="Calibri"/>
            </a:endParaRPr>
          </a:p>
          <a:p>
            <a:pPr lvl="0">
              <a:buSzPts val="2400"/>
            </a:pPr>
            <a:r>
              <a:rPr lang="en-US" sz="2400" dirty="0">
                <a:latin typeface="Times New Roman" panose="02020603050405020304" pitchFamily="18" charset="0"/>
                <a:ea typeface="Calibri"/>
                <a:cs typeface="Times New Roman" panose="02020603050405020304" pitchFamily="18" charset="0"/>
                <a:sym typeface="Calibri"/>
              </a:rPr>
              <a:t>                                            (Chen et al., 2018</a:t>
            </a:r>
            <a:r>
              <a:rPr lang="en-US" sz="2400" dirty="0" smtClean="0">
                <a:latin typeface="Times New Roman" panose="02020603050405020304" pitchFamily="18" charset="0"/>
                <a:ea typeface="Calibri"/>
                <a:cs typeface="Times New Roman" panose="02020603050405020304" pitchFamily="18" charset="0"/>
                <a:sym typeface="Calibri"/>
              </a:rPr>
              <a:t>)</a:t>
            </a:r>
            <a:endParaRPr lang="el-GR" sz="2400" dirty="0">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r" defTabSz="914400" rtl="0" eaLnBrk="1" fontAlgn="auto" latinLnBrk="0" hangingPunct="1">
              <a:lnSpc>
                <a:spcPct val="100000"/>
              </a:lnSpc>
              <a:spcBef>
                <a:spcPts val="0"/>
              </a:spcBef>
              <a:spcAft>
                <a:spcPts val="0"/>
              </a:spcAft>
              <a:buClr>
                <a:srgbClr val="000000"/>
              </a:buClr>
              <a:buSzPts val="2400"/>
              <a:buFont typeface="Arial"/>
              <a:buNone/>
              <a:tabLst/>
              <a:defRPr/>
            </a:pPr>
            <a:endParaRPr kumimoji="0" lang="en-US" sz="24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extLst>
      <p:ext uri="{BB962C8B-B14F-4D97-AF65-F5344CB8AC3E}">
        <p14:creationId xmlns:p14="http://schemas.microsoft.com/office/powerpoint/2010/main" val="846177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3"/>
        <p:cNvGrpSpPr/>
        <p:nvPr/>
      </p:nvGrpSpPr>
      <p:grpSpPr>
        <a:xfrm>
          <a:off x="0" y="0"/>
          <a:ext cx="0" cy="0"/>
          <a:chOff x="0" y="0"/>
          <a:chExt cx="0" cy="0"/>
        </a:xfrm>
      </p:grpSpPr>
      <p:sp>
        <p:nvSpPr>
          <p:cNvPr id="95" name="Google Shape;95;p2"/>
          <p:cNvSpPr txBox="1"/>
          <p:nvPr/>
        </p:nvSpPr>
        <p:spPr>
          <a:xfrm>
            <a:off x="3750846" y="1297943"/>
            <a:ext cx="4392488" cy="4893607"/>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Животът с деменция е предизвикателство за пациентите и полагащите грижи</a:t>
            </a:r>
          </a:p>
          <a:p>
            <a:pPr marL="285750" marR="0" lvl="0" indent="-285750" algn="l" rtl="0">
              <a:spcBef>
                <a:spcPts val="0"/>
              </a:spcBef>
              <a:spcAft>
                <a:spcPts val="0"/>
              </a:spcAft>
              <a:buClr>
                <a:schemeClr val="dk1"/>
              </a:buClr>
              <a:buSzPts val="2400"/>
              <a:buFont typeface="Arial"/>
              <a:buChar char="•"/>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Хората с деменция описват преживяването на болестта като поредица от загуби и приспособявания</a:t>
            </a:r>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Човек с деменция е повече от неговите/нейните симптоми на болестта</a:t>
            </a:r>
          </a:p>
        </p:txBody>
      </p:sp>
      <p:sp>
        <p:nvSpPr>
          <p:cNvPr id="4" name="Google Shape;94;p2"/>
          <p:cNvSpPr txBox="1"/>
          <p:nvPr/>
        </p:nvSpPr>
        <p:spPr>
          <a:xfrm>
            <a:off x="3677055" y="188640"/>
            <a:ext cx="5224349" cy="954067"/>
          </a:xfrm>
          <a:prstGeom prst="rect">
            <a:avLst/>
          </a:prstGeom>
          <a:noFill/>
          <a:ln>
            <a:noFill/>
          </a:ln>
        </p:spPr>
        <p:txBody>
          <a:bodyPr spcFirstLastPara="1" wrap="square" lIns="91425" tIns="45700" rIns="91425" bIns="45700" anchor="t" anchorCtr="0">
            <a:spAutoFit/>
          </a:bodyPr>
          <a:lstStyle/>
          <a:p>
            <a:pPr lvl="1" algn="ctr">
              <a:defRPr/>
            </a:pPr>
            <a:r>
              <a:rPr kumimoji="0" lang="bg-BG"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rPr>
              <a:t>РАЗБИРАНЕ НА ЧОВЕК С ДЕМЕНЦИЯ</a:t>
            </a:r>
            <a:endParaRPr kumimoji="0" sz="2800" b="0" i="0" u="none" strike="noStrike" kern="0" cap="none" spc="0" normalizeH="0" baseline="0" noProof="0" dirty="0">
              <a:ln>
                <a:noFill/>
              </a:ln>
              <a:solidFill>
                <a:srgbClr val="000000"/>
              </a:solidFill>
              <a:effectLst/>
              <a:uLnTx/>
              <a:uFillTx/>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0"/>
        <p:cNvGrpSpPr/>
        <p:nvPr/>
      </p:nvGrpSpPr>
      <p:grpSpPr>
        <a:xfrm>
          <a:off x="0" y="0"/>
          <a:ext cx="0" cy="0"/>
          <a:chOff x="0" y="0"/>
          <a:chExt cx="0" cy="0"/>
        </a:xfrm>
      </p:grpSpPr>
      <p:sp>
        <p:nvSpPr>
          <p:cNvPr id="101" name="Google Shape;101;p3"/>
          <p:cNvSpPr txBox="1"/>
          <p:nvPr/>
        </p:nvSpPr>
        <p:spPr>
          <a:xfrm>
            <a:off x="603115" y="260648"/>
            <a:ext cx="8424154" cy="89251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bg-BG" sz="2800" dirty="0" smtClean="0">
                <a:solidFill>
                  <a:schemeClr val="dk1"/>
                </a:solidFill>
                <a:latin typeface="Times New Roman" panose="02020603050405020304" pitchFamily="18" charset="0"/>
                <a:ea typeface="Calibri"/>
                <a:cs typeface="Times New Roman" panose="02020603050405020304" pitchFamily="18" charset="0"/>
                <a:sym typeface="Calibri"/>
              </a:rPr>
              <a:t>	</a:t>
            </a:r>
            <a:r>
              <a:rPr lang="bg-BG" sz="2400" dirty="0" smtClean="0">
                <a:solidFill>
                  <a:schemeClr val="dk1"/>
                </a:solidFill>
                <a:latin typeface="Times New Roman" panose="02020603050405020304" pitchFamily="18" charset="0"/>
                <a:ea typeface="Calibri"/>
                <a:cs typeface="Times New Roman" panose="02020603050405020304" pitchFamily="18" charset="0"/>
                <a:sym typeface="Calibri"/>
              </a:rPr>
              <a:t>РАЗБИРАНЕ НА ЗАГУБИТЕ НА ВЪЗРАСТНИ ХОРА, СТРАДАЩИ ОТ СЛАБОСТ, И ХОРА С ДЕМЕНЦИЯ</a:t>
            </a:r>
          </a:p>
        </p:txBody>
      </p:sp>
      <p:sp>
        <p:nvSpPr>
          <p:cNvPr id="102" name="Google Shape;102;p3"/>
          <p:cNvSpPr txBox="1"/>
          <p:nvPr/>
        </p:nvSpPr>
        <p:spPr>
          <a:xfrm>
            <a:off x="201746" y="1649111"/>
            <a:ext cx="8496944" cy="5324494"/>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Когнитивни и физически загуби</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Промени в поведението и настроението</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Самочувствието</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Увереността</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Независимостта и автономията</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Социалните роли и взаимоотношенията</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Умението за извършване на любими дейности </a:t>
            </a: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и </a:t>
            </a: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хобита</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285750" marR="0" lvl="0" indent="-285750" algn="l" rtl="0">
              <a:spcBef>
                <a:spcPts val="0"/>
              </a:spcBef>
              <a:spcAft>
                <a:spcPts val="0"/>
              </a:spcAft>
              <a:buClr>
                <a:schemeClr val="dk1"/>
              </a:buClr>
              <a:buSzPts val="23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Умения, свързани с ежедневния живот (готвене, шофиране).</a:t>
            </a:r>
          </a:p>
          <a:p>
            <a:pPr marL="285750" marR="0" lvl="0" indent="-285750" algn="l" rtl="0">
              <a:spcBef>
                <a:spcPts val="0"/>
              </a:spcBef>
              <a:spcAft>
                <a:spcPts val="0"/>
              </a:spcAft>
              <a:buClr>
                <a:schemeClr val="dk1"/>
              </a:buClr>
              <a:buSzPts val="23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4"/>
          <p:cNvSpPr txBox="1"/>
          <p:nvPr/>
        </p:nvSpPr>
        <p:spPr>
          <a:xfrm>
            <a:off x="3501958" y="194554"/>
            <a:ext cx="5544766" cy="1107955"/>
          </a:xfrm>
          <a:prstGeom prst="rect">
            <a:avLst/>
          </a:prstGeom>
          <a:noFill/>
          <a:ln>
            <a:noFill/>
          </a:ln>
        </p:spPr>
        <p:txBody>
          <a:bodyPr spcFirstLastPara="1" wrap="square" lIns="91425" tIns="45700" rIns="91425" bIns="45700" anchor="t" anchorCtr="0">
            <a:spAutoFit/>
          </a:bodyPr>
          <a:lstStyle/>
          <a:p>
            <a:pPr lvl="0" algn="ctr"/>
            <a:r>
              <a:rPr lang="bg-BG" sz="2200" dirty="0" smtClean="0">
                <a:solidFill>
                  <a:schemeClr val="tx1"/>
                </a:solidFill>
                <a:latin typeface="Times New Roman" panose="02020603050405020304" pitchFamily="18" charset="0"/>
                <a:ea typeface="Calibri"/>
                <a:cs typeface="Times New Roman" panose="02020603050405020304" pitchFamily="18" charset="0"/>
                <a:sym typeface="Calibri"/>
              </a:rPr>
              <a:t>РАЗБИРАНЕ НА ПОТРЕБНОСТИТЕ НА </a:t>
            </a:r>
            <a:r>
              <a:rPr lang="bg-BG" sz="2200" dirty="0">
                <a:solidFill>
                  <a:schemeClr val="dk1"/>
                </a:solidFill>
                <a:latin typeface="Times New Roman" panose="02020603050405020304" pitchFamily="18" charset="0"/>
                <a:ea typeface="Calibri"/>
                <a:cs typeface="Times New Roman" panose="02020603050405020304" pitchFamily="18" charset="0"/>
                <a:sym typeface="Calibri"/>
              </a:rPr>
              <a:t>ВЪЗРАСТНИ ХОРА, СТРАДАЩИ ОТ СЛАБОСТ, И ХОРА С ДЕМЕНЦИЯ</a:t>
            </a:r>
            <a:endParaRPr sz="22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
        <p:nvSpPr>
          <p:cNvPr id="109" name="Google Shape;109;p4"/>
          <p:cNvSpPr txBox="1"/>
          <p:nvPr/>
        </p:nvSpPr>
        <p:spPr>
          <a:xfrm>
            <a:off x="4617966" y="1650414"/>
            <a:ext cx="4049378" cy="4154943"/>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Calibri"/>
                <a:ea typeface="Calibri"/>
                <a:cs typeface="Calibri"/>
                <a:sym typeface="Calibri"/>
              </a:rPr>
              <a:t>Медицински</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Calibri"/>
                <a:ea typeface="Calibri"/>
                <a:cs typeface="Calibri"/>
                <a:sym typeface="Calibri"/>
              </a:rPr>
              <a:t>Физически</a:t>
            </a:r>
            <a:endParaRPr dirty="0"/>
          </a:p>
          <a:p>
            <a:pPr marL="285750" marR="0" lvl="0" indent="-133350" algn="l" rtl="0">
              <a:spcBef>
                <a:spcPts val="0"/>
              </a:spcBef>
              <a:spcAft>
                <a:spcPts val="0"/>
              </a:spcAft>
              <a:buClr>
                <a:schemeClr val="dk1"/>
              </a:buClr>
              <a:buSzPts val="2400"/>
              <a:buFont typeface="Arial"/>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Calibri"/>
                <a:ea typeface="Calibri"/>
                <a:cs typeface="Calibri"/>
                <a:sym typeface="Calibri"/>
              </a:rPr>
              <a:t>Практически</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Calibri"/>
                <a:ea typeface="Calibri"/>
                <a:cs typeface="Calibri"/>
                <a:sym typeface="Calibri"/>
              </a:rPr>
              <a:t>Емоционални и психологически</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400"/>
              <a:buFont typeface="Arial"/>
              <a:buChar char="•"/>
            </a:pPr>
            <a:r>
              <a:rPr lang="bg-BG" sz="2400" dirty="0" smtClean="0">
                <a:solidFill>
                  <a:schemeClr val="dk1"/>
                </a:solidFill>
                <a:latin typeface="Calibri"/>
                <a:ea typeface="Calibri"/>
                <a:cs typeface="Calibri"/>
                <a:sym typeface="Calibri"/>
              </a:rPr>
              <a:t>Социални</a:t>
            </a:r>
            <a:endParaRPr dirty="0"/>
          </a:p>
          <a:p>
            <a:pPr marL="0" marR="0" lvl="0" indent="0" algn="l" rtl="0">
              <a:spcBef>
                <a:spcPts val="0"/>
              </a:spcBef>
              <a:spcAft>
                <a:spcPts val="0"/>
              </a:spcAft>
              <a:buNone/>
            </a:pPr>
            <a:endParaRPr sz="2400" dirty="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5"/>
          <p:cNvSpPr txBox="1"/>
          <p:nvPr/>
        </p:nvSpPr>
        <p:spPr>
          <a:xfrm>
            <a:off x="1469977" y="361084"/>
            <a:ext cx="6601002" cy="58473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Calibri"/>
              <a:buNone/>
            </a:pPr>
            <a:r>
              <a:rPr lang="bg-BG" sz="3200" dirty="0" smtClean="0">
                <a:solidFill>
                  <a:schemeClr val="tx1"/>
                </a:solidFill>
                <a:latin typeface="Times New Roman" panose="02020603050405020304" pitchFamily="18" charset="0"/>
                <a:ea typeface="Calibri"/>
                <a:cs typeface="Times New Roman" panose="02020603050405020304" pitchFamily="18" charset="0"/>
                <a:sym typeface="Calibri"/>
              </a:rPr>
              <a:t>ТЕЖЕСТТА НА ГРИЖИТЕ</a:t>
            </a:r>
            <a:endParaRPr sz="32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p:txBody>
      </p:sp>
      <p:sp>
        <p:nvSpPr>
          <p:cNvPr id="116" name="Google Shape;116;p5"/>
          <p:cNvSpPr txBox="1"/>
          <p:nvPr/>
        </p:nvSpPr>
        <p:spPr>
          <a:xfrm>
            <a:off x="215516" y="2092118"/>
            <a:ext cx="8712968" cy="341627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000000"/>
              </a:buClr>
              <a:buSzPts val="2400"/>
              <a:buFont typeface="Arial"/>
              <a:buChar char="•"/>
            </a:pP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Тежестта на грижите </a:t>
            </a: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е физическа, емоционална, социална </a:t>
            </a: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и </a:t>
            </a: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финансова. Тя </a:t>
            </a: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често се поема от полагащия грижи член на семейството.</a:t>
            </a: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0" marR="0" lvl="0" indent="0" algn="l" rtl="0">
              <a:spcBef>
                <a:spcPts val="0"/>
              </a:spcBef>
              <a:spcAft>
                <a:spcPts val="0"/>
              </a:spcAft>
              <a:buNone/>
            </a:pPr>
            <a:endParaRPr sz="2400" b="0" i="0" u="none" strike="noStrike" cap="none" dirty="0">
              <a:solidFill>
                <a:srgbClr val="000000"/>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rgbClr val="000000"/>
              </a:buClr>
              <a:buSzPts val="2400"/>
              <a:buFont typeface="Arial"/>
              <a:buChar char="•"/>
            </a:pPr>
            <a:r>
              <a:rPr lang="bg-BG" sz="2400" dirty="0" smtClean="0">
                <a:solidFill>
                  <a:srgbClr val="000000"/>
                </a:solidFill>
                <a:latin typeface="Times New Roman" panose="02020603050405020304" pitchFamily="18" charset="0"/>
                <a:ea typeface="Calibri"/>
                <a:cs typeface="Times New Roman" panose="02020603050405020304" pitchFamily="18" charset="0"/>
                <a:sym typeface="Calibri"/>
              </a:rPr>
              <a:t>Полагащите грижи, които не зачитат собствените си потребности и възприемат грижите единствено като негативно преживяване, често страдат от тежестта на грижите.</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22" name="Google Shape;122;p6"/>
          <p:cNvSpPr txBox="1"/>
          <p:nvPr/>
        </p:nvSpPr>
        <p:spPr>
          <a:xfrm>
            <a:off x="121299" y="176673"/>
            <a:ext cx="3293705" cy="15696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Calibri"/>
                <a:ea typeface="Calibri"/>
                <a:cs typeface="Calibri"/>
                <a:sym typeface="Calibri"/>
              </a:rPr>
              <a:t> </a:t>
            </a:r>
            <a:r>
              <a:rPr lang="bg-BG" sz="3200" dirty="0" smtClean="0">
                <a:solidFill>
                  <a:schemeClr val="dk1"/>
                </a:solidFill>
                <a:latin typeface="Calibri"/>
                <a:ea typeface="Calibri"/>
                <a:cs typeface="Calibri"/>
                <a:sym typeface="Calibri"/>
              </a:rPr>
              <a:t>ПОЛАГАЩИТЕ ГРИЖИ ТРЯБВА ДА</a:t>
            </a:r>
            <a:r>
              <a:rPr lang="en-US" sz="3200" dirty="0" smtClean="0">
                <a:solidFill>
                  <a:schemeClr val="dk1"/>
                </a:solidFill>
                <a:latin typeface="Calibri"/>
                <a:ea typeface="Calibri"/>
                <a:cs typeface="Calibri"/>
                <a:sym typeface="Calibri"/>
              </a:rPr>
              <a:t>:</a:t>
            </a:r>
            <a:endParaRPr sz="3200" dirty="0">
              <a:solidFill>
                <a:schemeClr val="dk1"/>
              </a:solidFill>
              <a:latin typeface="Calibri"/>
              <a:ea typeface="Calibri"/>
              <a:cs typeface="Calibri"/>
              <a:sym typeface="Calibri"/>
            </a:endParaRPr>
          </a:p>
        </p:txBody>
      </p:sp>
      <p:sp>
        <p:nvSpPr>
          <p:cNvPr id="123" name="Google Shape;123;p6"/>
          <p:cNvSpPr txBox="1"/>
          <p:nvPr/>
        </p:nvSpPr>
        <p:spPr>
          <a:xfrm>
            <a:off x="3550501" y="305088"/>
            <a:ext cx="5593499" cy="5940047"/>
          </a:xfrm>
          <a:prstGeom prst="rect">
            <a:avLst/>
          </a:prstGeom>
          <a:noFill/>
          <a:ln>
            <a:noFill/>
          </a:ln>
        </p:spPr>
        <p:txBody>
          <a:bodyPr spcFirstLastPara="1" wrap="square" lIns="91425" tIns="45700" rIns="91425" bIns="45700" anchor="t" anchorCtr="0">
            <a:spAutoFit/>
          </a:bodyPr>
          <a:lstStyle/>
          <a:p>
            <a:pPr marL="342900" lvl="0" indent="-342900">
              <a:buClr>
                <a:schemeClr val="dk1"/>
              </a:buClr>
              <a:buSzPts val="2200"/>
              <a:buFont typeface="Arial" panose="020B0604020202020204" pitchFamily="34" charset="0"/>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Разберат добре потребностите на човека, за когото се грижат</a:t>
            </a:r>
          </a:p>
          <a:p>
            <a:pPr marL="342900" lvl="0" indent="-342900">
              <a:buClr>
                <a:schemeClr val="dk1"/>
              </a:buClr>
              <a:buSzPts val="2200"/>
              <a:buFont typeface="Arial" panose="020B0604020202020204" pitchFamily="34" charset="0"/>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342900" indent="-342900">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rPr>
              <a:t>Подобрят познанията си относно слабостта, заболяването/деменцията</a:t>
            </a:r>
          </a:p>
          <a:p>
            <a:pPr marL="342900" indent="-342900">
              <a:buClr>
                <a:schemeClr val="dk1"/>
              </a:buClr>
              <a:buSzPts val="22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xmlns:lc="http://schemas.openxmlformats.org/drawingml/2006/lockedCanvas" textRoundtripDataId="2"/>
                </a:ext>
              </a:extLst>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xtLst>
                  <a: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Подобрят комуникацията си с човека в нужда</a:t>
            </a:r>
          </a:p>
          <a:p>
            <a:pPr marL="342900" marR="0" lvl="0" indent="-342900" algn="l" rtl="0">
              <a:spcBef>
                <a:spcPts val="0"/>
              </a:spcBef>
              <a:spcAft>
                <a:spcPts val="0"/>
              </a:spcAft>
              <a:buClr>
                <a:schemeClr val="dk1"/>
              </a:buClr>
              <a:buSzPts val="22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Да се справят с появилите се проблеми</a:t>
            </a:r>
          </a:p>
          <a:p>
            <a:pPr marL="342900" marR="0" lvl="0" indent="-342900" algn="l" rtl="0">
              <a:spcBef>
                <a:spcPts val="0"/>
              </a:spcBef>
              <a:spcAft>
                <a:spcPts val="0"/>
              </a:spcAft>
              <a:buClr>
                <a:schemeClr val="dk1"/>
              </a:buClr>
              <a:buSzPts val="2200"/>
              <a:buFont typeface="Arial"/>
              <a:buChar char="•"/>
            </a:pPr>
            <a:endParaRPr lang="bg-BG"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Регулират емоциите и стреса</a:t>
            </a:r>
          </a:p>
          <a:p>
            <a:pPr marL="342900" marR="0" lvl="0" indent="-342900" algn="l" rtl="0">
              <a:spcBef>
                <a:spcPts val="0"/>
              </a:spcBef>
              <a:spcAft>
                <a:spcPts val="0"/>
              </a:spcAft>
              <a:buClr>
                <a:schemeClr val="dk1"/>
              </a:buClr>
              <a:buSzPts val="2200"/>
              <a:buFont typeface="Arial"/>
              <a:buChar char="•"/>
            </a:pPr>
            <a:endParaRPr lang="bg-BG"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Вярват в собствените си умения</a:t>
            </a:r>
          </a:p>
          <a:p>
            <a:pPr marL="342900" marR="0" lvl="0" indent="-342900" algn="l" rtl="0">
              <a:spcBef>
                <a:spcPts val="0"/>
              </a:spcBef>
              <a:spcAft>
                <a:spcPts val="0"/>
              </a:spcAft>
              <a:buClr>
                <a:schemeClr val="dk1"/>
              </a:buClr>
              <a:buSzPts val="2200"/>
              <a:buFont typeface="Arial"/>
              <a:buChar char="•"/>
            </a:pPr>
            <a:endParaRPr lang="bg-BG"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Да са заобиколени от хора </a:t>
            </a: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и социални </a:t>
            </a: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мрежи</a:t>
            </a:r>
          </a:p>
          <a:p>
            <a:pPr marL="342900" marR="0" lvl="0" indent="-342900" algn="l" rtl="0">
              <a:spcBef>
                <a:spcPts val="0"/>
              </a:spcBef>
              <a:spcAft>
                <a:spcPts val="0"/>
              </a:spcAft>
              <a:buClr>
                <a:schemeClr val="dk1"/>
              </a:buClr>
              <a:buSzPts val="2200"/>
              <a:buFont typeface="Arial"/>
              <a:buChar char="•"/>
            </a:pPr>
            <a:endParaRPr lang="bg-BG"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Получават по-добри услуги</a:t>
            </a:r>
          </a:p>
          <a:p>
            <a:pPr marL="342900" marR="0" lvl="0" indent="-342900" algn="l" rtl="0">
              <a:spcBef>
                <a:spcPts val="0"/>
              </a:spcBef>
              <a:spcAft>
                <a:spcPts val="0"/>
              </a:spcAft>
              <a:buClr>
                <a:schemeClr val="dk1"/>
              </a:buClr>
              <a:buSzPts val="2200"/>
              <a:buFont typeface="Arial"/>
              <a:buChar char="•"/>
            </a:pPr>
            <a:endParaRPr lang="bg-BG" sz="2000" dirty="0" smtClean="0">
              <a:solidFill>
                <a:schemeClr val="dk1"/>
              </a:solidFill>
              <a:latin typeface="Times New Roman" panose="02020603050405020304" pitchFamily="18" charset="0"/>
              <a:ea typeface="Calibri"/>
              <a:cs typeface="Times New Roman" panose="02020603050405020304" pitchFamily="18" charset="0"/>
              <a:sym typeface="Calibri"/>
            </a:endParaRPr>
          </a:p>
          <a:p>
            <a:pPr marL="342900" marR="0" lvl="0" indent="-342900" algn="l" rtl="0">
              <a:spcBef>
                <a:spcPts val="0"/>
              </a:spcBef>
              <a:spcAft>
                <a:spcPts val="0"/>
              </a:spcAft>
              <a:buClr>
                <a:schemeClr val="dk1"/>
              </a:buClr>
              <a:buSzPts val="2200"/>
              <a:buFont typeface="Arial"/>
              <a:buChar char="•"/>
            </a:pPr>
            <a:r>
              <a:rPr lang="bg-BG" sz="2000" dirty="0" smtClean="0">
                <a:solidFill>
                  <a:schemeClr val="dk1"/>
                </a:solidFill>
                <a:latin typeface="Times New Roman" panose="02020603050405020304" pitchFamily="18" charset="0"/>
                <a:ea typeface="Calibri"/>
                <a:cs typeface="Times New Roman" panose="02020603050405020304" pitchFamily="18" charset="0"/>
                <a:sym typeface="Calibri"/>
              </a:rPr>
              <a:t>Да са подкрепени финансово</a:t>
            </a:r>
            <a:endParaRPr lang="bg-BG" sz="2000" dirty="0">
              <a:solidFill>
                <a:schemeClr val="dk1"/>
              </a:solidFill>
              <a:latin typeface="Times New Roman" panose="02020603050405020304" pitchFamily="18" charset="0"/>
              <a:ea typeface="Calibri"/>
              <a:cs typeface="Times New Roman" panose="02020603050405020304" pitchFamily="18" charset="0"/>
              <a:sym typeface="Calibri"/>
            </a:endParaRPr>
          </a:p>
        </p:txBody>
      </p:sp>
    </p:spTree>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1976</TotalTime>
  <Words>1641</Words>
  <Application>Microsoft Office PowerPoint</Application>
  <PresentationFormat>On-screen Show (4:3)</PresentationFormat>
  <Paragraphs>201</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Hind</vt:lpstr>
      <vt:lpstr>Arial</vt:lpstr>
      <vt:lpstr>Times New Roman</vt:lpstr>
      <vt:lpstr>Calibri</vt:lpstr>
      <vt:lpstr>Tema di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RSeneca</dc:creator>
  <cp:lastModifiedBy>Windows User</cp:lastModifiedBy>
  <cp:revision>37</cp:revision>
  <dcterms:created xsi:type="dcterms:W3CDTF">2019-01-04T16:28:11Z</dcterms:created>
  <dcterms:modified xsi:type="dcterms:W3CDTF">2019-12-02T11:24:39Z</dcterms:modified>
</cp:coreProperties>
</file>